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p:scale>
          <a:sx n="75" d="100"/>
          <a:sy n="75" d="100"/>
        </p:scale>
        <p:origin x="350" y="-39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105314-71C4-4E63-B013-4DD8B34EE7C7}" type="datetimeFigureOut">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278687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05314-71C4-4E63-B013-4DD8B34EE7C7}" type="datetimeFigureOut">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3399153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05314-71C4-4E63-B013-4DD8B34EE7C7}" type="datetimeFigureOut">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26350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105314-71C4-4E63-B013-4DD8B34EE7C7}" type="datetimeFigureOut">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1806042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105314-71C4-4E63-B013-4DD8B34EE7C7}" type="datetimeFigureOut">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1665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105314-71C4-4E63-B013-4DD8B34EE7C7}" type="datetimeFigureOut">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131508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105314-71C4-4E63-B013-4DD8B34EE7C7}" type="datetimeFigureOut">
              <a:rPr lang="en-CA" smtClean="0"/>
              <a:t>2024-01-17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280629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105314-71C4-4E63-B013-4DD8B34EE7C7}" type="datetimeFigureOut">
              <a:rPr lang="en-CA" smtClean="0"/>
              <a:t>2024-01-17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184355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105314-71C4-4E63-B013-4DD8B34EE7C7}" type="datetimeFigureOut">
              <a:rPr lang="en-CA" smtClean="0"/>
              <a:t>2024-01-17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93876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105314-71C4-4E63-B013-4DD8B34EE7C7}" type="datetimeFigureOut">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380650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6105314-71C4-4E63-B013-4DD8B34EE7C7}" type="datetimeFigureOut">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59D513C-F83C-4AF0-98DD-ABA306C84757}" type="slidenum">
              <a:rPr lang="en-CA" smtClean="0"/>
              <a:t>‹#›</a:t>
            </a:fld>
            <a:endParaRPr lang="en-CA"/>
          </a:p>
        </p:txBody>
      </p:sp>
    </p:spTree>
    <p:extLst>
      <p:ext uri="{BB962C8B-B14F-4D97-AF65-F5344CB8AC3E}">
        <p14:creationId xmlns:p14="http://schemas.microsoft.com/office/powerpoint/2010/main" val="749564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6105314-71C4-4E63-B013-4DD8B34EE7C7}" type="datetimeFigureOut">
              <a:rPr lang="en-CA" smtClean="0"/>
              <a:t>2024-01-17</a:t>
            </a:fld>
            <a:endParaRPr lang="en-CA"/>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559D513C-F83C-4AF0-98DD-ABA306C84757}" type="slidenum">
              <a:rPr lang="en-CA" smtClean="0"/>
              <a:t>‹#›</a:t>
            </a:fld>
            <a:endParaRPr lang="en-CA"/>
          </a:p>
        </p:txBody>
      </p:sp>
    </p:spTree>
    <p:extLst>
      <p:ext uri="{BB962C8B-B14F-4D97-AF65-F5344CB8AC3E}">
        <p14:creationId xmlns:p14="http://schemas.microsoft.com/office/powerpoint/2010/main" val="263315090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circuit board with white text&#10;&#10;Description automatically generated">
            <a:extLst>
              <a:ext uri="{FF2B5EF4-FFF2-40B4-BE49-F238E27FC236}">
                <a16:creationId xmlns:a16="http://schemas.microsoft.com/office/drawing/2014/main" id="{F706A075-CAF3-F656-0374-858A2BFB4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8" y="-46367"/>
            <a:ext cx="1665474" cy="2957881"/>
          </a:xfrm>
          <a:prstGeom prst="rect">
            <a:avLst/>
          </a:prstGeom>
        </p:spPr>
      </p:pic>
      <p:sp>
        <p:nvSpPr>
          <p:cNvPr id="4" name="TextBox 3">
            <a:extLst>
              <a:ext uri="{FF2B5EF4-FFF2-40B4-BE49-F238E27FC236}">
                <a16:creationId xmlns:a16="http://schemas.microsoft.com/office/drawing/2014/main" id="{05959EF6-4B97-9FBD-714A-7DE652ECED74}"/>
              </a:ext>
            </a:extLst>
          </p:cNvPr>
          <p:cNvSpPr txBox="1"/>
          <p:nvPr/>
        </p:nvSpPr>
        <p:spPr>
          <a:xfrm>
            <a:off x="3968945" y="597573"/>
            <a:ext cx="2166170" cy="338554"/>
          </a:xfrm>
          <a:prstGeom prst="rect">
            <a:avLst/>
          </a:prstGeom>
          <a:noFill/>
        </p:spPr>
        <p:txBody>
          <a:bodyPr wrap="none" rtlCol="0">
            <a:spAutoFit/>
          </a:bodyPr>
          <a:lstStyle/>
          <a:p>
            <a:r>
              <a:rPr lang="en-US" sz="1600" b="1" dirty="0"/>
              <a:t>Flex-E Rex Soldering Kit</a:t>
            </a:r>
            <a:endParaRPr lang="en-CA" sz="1600" b="1" dirty="0"/>
          </a:p>
        </p:txBody>
      </p:sp>
      <p:sp>
        <p:nvSpPr>
          <p:cNvPr id="7" name="Rectangle 6">
            <a:extLst>
              <a:ext uri="{FF2B5EF4-FFF2-40B4-BE49-F238E27FC236}">
                <a16:creationId xmlns:a16="http://schemas.microsoft.com/office/drawing/2014/main" id="{8AFA3048-590D-CF16-64C7-773304CE6BEF}"/>
              </a:ext>
            </a:extLst>
          </p:cNvPr>
          <p:cNvSpPr/>
          <p:nvPr/>
        </p:nvSpPr>
        <p:spPr>
          <a:xfrm>
            <a:off x="0" y="0"/>
            <a:ext cx="6858000" cy="5975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6" name="Picture 5" descr="A white text on a black background">
            <a:extLst>
              <a:ext uri="{FF2B5EF4-FFF2-40B4-BE49-F238E27FC236}">
                <a16:creationId xmlns:a16="http://schemas.microsoft.com/office/drawing/2014/main" id="{5F90877D-8904-3F4E-8693-C1689B8B2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0"/>
            <a:ext cx="2889057" cy="597573"/>
          </a:xfrm>
          <a:prstGeom prst="rect">
            <a:avLst/>
          </a:prstGeom>
        </p:spPr>
      </p:pic>
      <p:pic>
        <p:nvPicPr>
          <p:cNvPr id="8" name="Picture 7" descr="A white text on a black background">
            <a:extLst>
              <a:ext uri="{FF2B5EF4-FFF2-40B4-BE49-F238E27FC236}">
                <a16:creationId xmlns:a16="http://schemas.microsoft.com/office/drawing/2014/main" id="{05BC6058-7B55-8BFD-4030-C59EEF2C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9057" cy="597573"/>
          </a:xfrm>
          <a:prstGeom prst="rect">
            <a:avLst/>
          </a:prstGeom>
        </p:spPr>
      </p:pic>
      <p:sp>
        <p:nvSpPr>
          <p:cNvPr id="10" name="TextBox 9">
            <a:extLst>
              <a:ext uri="{FF2B5EF4-FFF2-40B4-BE49-F238E27FC236}">
                <a16:creationId xmlns:a16="http://schemas.microsoft.com/office/drawing/2014/main" id="{00937419-EAB3-1756-26DE-29F6D76B103B}"/>
              </a:ext>
            </a:extLst>
          </p:cNvPr>
          <p:cNvSpPr txBox="1"/>
          <p:nvPr/>
        </p:nvSpPr>
        <p:spPr>
          <a:xfrm>
            <a:off x="3429000" y="4159831"/>
            <a:ext cx="2145139" cy="338554"/>
          </a:xfrm>
          <a:prstGeom prst="rect">
            <a:avLst/>
          </a:prstGeom>
          <a:noFill/>
        </p:spPr>
        <p:txBody>
          <a:bodyPr wrap="none" rtlCol="0">
            <a:spAutoFit/>
          </a:bodyPr>
          <a:lstStyle/>
          <a:p>
            <a:r>
              <a:rPr lang="en-US" sz="800" dirty="0"/>
              <a:t>Find more classes and trainings at our website!</a:t>
            </a:r>
          </a:p>
          <a:p>
            <a:r>
              <a:rPr lang="en-US" sz="800" dirty="0"/>
              <a:t>https://schulich.libguides.com/m2z</a:t>
            </a:r>
            <a:endParaRPr lang="en-CA" sz="800" dirty="0"/>
          </a:p>
        </p:txBody>
      </p:sp>
      <p:sp>
        <p:nvSpPr>
          <p:cNvPr id="20" name="TextBox 19">
            <a:extLst>
              <a:ext uri="{FF2B5EF4-FFF2-40B4-BE49-F238E27FC236}">
                <a16:creationId xmlns:a16="http://schemas.microsoft.com/office/drawing/2014/main" id="{629A2BD3-1009-FFE1-AD4C-8EE1FA340BE7}"/>
              </a:ext>
            </a:extLst>
          </p:cNvPr>
          <p:cNvSpPr txBox="1"/>
          <p:nvPr/>
        </p:nvSpPr>
        <p:spPr>
          <a:xfrm>
            <a:off x="-8236" y="578855"/>
            <a:ext cx="3375660" cy="415498"/>
          </a:xfrm>
          <a:prstGeom prst="rect">
            <a:avLst/>
          </a:prstGeom>
          <a:noFill/>
        </p:spPr>
        <p:txBody>
          <a:bodyPr wrap="square" rtlCol="0">
            <a:spAutoFit/>
          </a:bodyPr>
          <a:lstStyle/>
          <a:p>
            <a:r>
              <a:rPr lang="en-US" sz="700" b="1" dirty="0"/>
              <a:t>5. </a:t>
            </a:r>
            <a:r>
              <a:rPr lang="en-US" sz="700" dirty="0"/>
              <a:t>Insert the second LED from the backside while aligning the flat part on the LED with the line on the PCB. Try to pull the LED as close to the board as possible by wiggling the LED and pushing into the board. Try to keep the LED centered and trim the wires after.</a:t>
            </a:r>
            <a:endParaRPr lang="en-CA" sz="700" dirty="0"/>
          </a:p>
        </p:txBody>
      </p:sp>
      <p:sp>
        <p:nvSpPr>
          <p:cNvPr id="21" name="TextBox 20">
            <a:extLst>
              <a:ext uri="{FF2B5EF4-FFF2-40B4-BE49-F238E27FC236}">
                <a16:creationId xmlns:a16="http://schemas.microsoft.com/office/drawing/2014/main" id="{B547CA39-6233-8A13-2B73-E85B65D4481D}"/>
              </a:ext>
            </a:extLst>
          </p:cNvPr>
          <p:cNvSpPr txBox="1"/>
          <p:nvPr/>
        </p:nvSpPr>
        <p:spPr>
          <a:xfrm>
            <a:off x="-8236" y="1879205"/>
            <a:ext cx="3375660" cy="523220"/>
          </a:xfrm>
          <a:prstGeom prst="rect">
            <a:avLst/>
          </a:prstGeom>
          <a:noFill/>
        </p:spPr>
        <p:txBody>
          <a:bodyPr wrap="square" rtlCol="0">
            <a:spAutoFit/>
          </a:bodyPr>
          <a:lstStyle/>
          <a:p>
            <a:r>
              <a:rPr lang="en-US" sz="700" b="1" dirty="0"/>
              <a:t>6. </a:t>
            </a:r>
            <a:r>
              <a:rPr lang="en-US" sz="700" dirty="0"/>
              <a:t>Insert coin cell and check that both LEDs work with the switch. If the LEDs do not work, check that the battery isn’t upside down or that the LEDs aren’t soldered backwards! The flat spot on the LED should be on the same side as the flat line on the PCB.</a:t>
            </a:r>
            <a:endParaRPr lang="en-CA" sz="700" dirty="0"/>
          </a:p>
        </p:txBody>
      </p:sp>
      <p:sp>
        <p:nvSpPr>
          <p:cNvPr id="22" name="TextBox 21">
            <a:extLst>
              <a:ext uri="{FF2B5EF4-FFF2-40B4-BE49-F238E27FC236}">
                <a16:creationId xmlns:a16="http://schemas.microsoft.com/office/drawing/2014/main" id="{9207C6F4-BFD1-3F41-F037-06D95A653EE5}"/>
              </a:ext>
            </a:extLst>
          </p:cNvPr>
          <p:cNvSpPr txBox="1"/>
          <p:nvPr/>
        </p:nvSpPr>
        <p:spPr>
          <a:xfrm>
            <a:off x="-8236" y="3071835"/>
            <a:ext cx="3375660" cy="307777"/>
          </a:xfrm>
          <a:prstGeom prst="rect">
            <a:avLst/>
          </a:prstGeom>
          <a:noFill/>
        </p:spPr>
        <p:txBody>
          <a:bodyPr wrap="square" rtlCol="0">
            <a:spAutoFit/>
          </a:bodyPr>
          <a:lstStyle/>
          <a:p>
            <a:r>
              <a:rPr lang="en-US" sz="700" b="1" dirty="0"/>
              <a:t>7. </a:t>
            </a:r>
            <a:r>
              <a:rPr lang="en-US" sz="700" dirty="0"/>
              <a:t>Place the assembled PCB into the Flex-E Rex body while aligning the PCB holes with posts and then attach the second half of the head.</a:t>
            </a:r>
            <a:endParaRPr lang="en-CA" sz="700" dirty="0"/>
          </a:p>
        </p:txBody>
      </p:sp>
      <p:sp>
        <p:nvSpPr>
          <p:cNvPr id="23" name="TextBox 22">
            <a:extLst>
              <a:ext uri="{FF2B5EF4-FFF2-40B4-BE49-F238E27FC236}">
                <a16:creationId xmlns:a16="http://schemas.microsoft.com/office/drawing/2014/main" id="{576B876E-3A5F-C739-A4EE-A2A2C61378B1}"/>
              </a:ext>
            </a:extLst>
          </p:cNvPr>
          <p:cNvSpPr txBox="1"/>
          <p:nvPr/>
        </p:nvSpPr>
        <p:spPr>
          <a:xfrm>
            <a:off x="1311184" y="4269650"/>
            <a:ext cx="769763" cy="276999"/>
          </a:xfrm>
          <a:prstGeom prst="rect">
            <a:avLst/>
          </a:prstGeom>
          <a:noFill/>
        </p:spPr>
        <p:txBody>
          <a:bodyPr wrap="none" rtlCol="0">
            <a:spAutoFit/>
          </a:bodyPr>
          <a:lstStyle/>
          <a:p>
            <a:r>
              <a:rPr lang="en-US" sz="1200" b="1" dirty="0"/>
              <a:t>Finished!</a:t>
            </a:r>
            <a:endParaRPr lang="en-CA" sz="1200" b="1" dirty="0"/>
          </a:p>
        </p:txBody>
      </p:sp>
      <p:sp>
        <p:nvSpPr>
          <p:cNvPr id="31" name="Oval 30">
            <a:extLst>
              <a:ext uri="{FF2B5EF4-FFF2-40B4-BE49-F238E27FC236}">
                <a16:creationId xmlns:a16="http://schemas.microsoft.com/office/drawing/2014/main" id="{2C897BE7-55E2-68BA-C419-1B389E1509F0}"/>
              </a:ext>
            </a:extLst>
          </p:cNvPr>
          <p:cNvSpPr/>
          <p:nvPr/>
        </p:nvSpPr>
        <p:spPr>
          <a:xfrm>
            <a:off x="371372" y="1067968"/>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cxnSp>
        <p:nvCxnSpPr>
          <p:cNvPr id="32" name="Straight Arrow Connector 31">
            <a:extLst>
              <a:ext uri="{FF2B5EF4-FFF2-40B4-BE49-F238E27FC236}">
                <a16:creationId xmlns:a16="http://schemas.microsoft.com/office/drawing/2014/main" id="{120405C9-141F-3AAA-792E-930E5F8301DC}"/>
              </a:ext>
            </a:extLst>
          </p:cNvPr>
          <p:cNvCxnSpPr>
            <a:cxnSpLocks/>
          </p:cNvCxnSpPr>
          <p:nvPr/>
        </p:nvCxnSpPr>
        <p:spPr>
          <a:xfrm>
            <a:off x="1073992" y="2705353"/>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3EDE24A-6C24-E799-0345-2B9011544D46}"/>
              </a:ext>
            </a:extLst>
          </p:cNvPr>
          <p:cNvCxnSpPr>
            <a:cxnSpLocks/>
          </p:cNvCxnSpPr>
          <p:nvPr/>
        </p:nvCxnSpPr>
        <p:spPr>
          <a:xfrm>
            <a:off x="1429787" y="3822953"/>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A3B8A0C-9B6C-4370-63C5-BC13F7A18CB4}"/>
              </a:ext>
            </a:extLst>
          </p:cNvPr>
          <p:cNvPicPr>
            <a:picLocks noChangeAspect="1"/>
          </p:cNvPicPr>
          <p:nvPr/>
        </p:nvPicPr>
        <p:blipFill rotWithShape="1">
          <a:blip r:embed="rId4"/>
          <a:srcRect l="11925" r="7665"/>
          <a:stretch/>
        </p:blipFill>
        <p:spPr>
          <a:xfrm>
            <a:off x="3664712" y="1064092"/>
            <a:ext cx="3119204" cy="3020911"/>
          </a:xfrm>
          <a:prstGeom prst="rect">
            <a:avLst/>
          </a:prstGeom>
        </p:spPr>
      </p:pic>
      <p:pic>
        <p:nvPicPr>
          <p:cNvPr id="11" name="Picture 10" descr="A green and white light bulb&#10;&#10;Description automatically generated">
            <a:extLst>
              <a:ext uri="{FF2B5EF4-FFF2-40B4-BE49-F238E27FC236}">
                <a16:creationId xmlns:a16="http://schemas.microsoft.com/office/drawing/2014/main" id="{A48A73DC-4881-0E9E-08E6-2FD78A960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474" y="335441"/>
            <a:ext cx="1191820" cy="2116672"/>
          </a:xfrm>
          <a:prstGeom prst="rect">
            <a:avLst/>
          </a:prstGeom>
        </p:spPr>
      </p:pic>
      <p:pic>
        <p:nvPicPr>
          <p:cNvPr id="13" name="Picture 12" descr="A green circuit board and a coin&#10;&#10;Description automatically generated">
            <a:extLst>
              <a:ext uri="{FF2B5EF4-FFF2-40B4-BE49-F238E27FC236}">
                <a16:creationId xmlns:a16="http://schemas.microsoft.com/office/drawing/2014/main" id="{186905E8-6143-803F-7DC8-983A0CCA8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631" y="433004"/>
            <a:ext cx="2411647" cy="4283085"/>
          </a:xfrm>
          <a:prstGeom prst="rect">
            <a:avLst/>
          </a:prstGeom>
        </p:spPr>
      </p:pic>
      <p:pic>
        <p:nvPicPr>
          <p:cNvPr id="17" name="Picture 16" descr="A red and green toy&#10;&#10;Description automatically generated">
            <a:extLst>
              <a:ext uri="{FF2B5EF4-FFF2-40B4-BE49-F238E27FC236}">
                <a16:creationId xmlns:a16="http://schemas.microsoft.com/office/drawing/2014/main" id="{5F243A7A-FFB1-67FB-0777-708318DD0F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98" y="2440329"/>
            <a:ext cx="1433801" cy="2546430"/>
          </a:xfrm>
          <a:prstGeom prst="rect">
            <a:avLst/>
          </a:prstGeom>
        </p:spPr>
      </p:pic>
      <p:pic>
        <p:nvPicPr>
          <p:cNvPr id="19" name="Picture 18" descr="A red dinosaur toy&#10;&#10;Description automatically generated">
            <a:extLst>
              <a:ext uri="{FF2B5EF4-FFF2-40B4-BE49-F238E27FC236}">
                <a16:creationId xmlns:a16="http://schemas.microsoft.com/office/drawing/2014/main" id="{7F922438-8DFF-3D8D-EABD-112336ED91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9074">
            <a:off x="1776921" y="2269222"/>
            <a:ext cx="1626489" cy="2888645"/>
          </a:xfrm>
          <a:prstGeom prst="rect">
            <a:avLst/>
          </a:prstGeom>
        </p:spPr>
      </p:pic>
      <p:pic>
        <p:nvPicPr>
          <p:cNvPr id="24" name="Picture 23" descr="A green circuit board with white text&#10;&#10;Description automatically generated">
            <a:extLst>
              <a:ext uri="{FF2B5EF4-FFF2-40B4-BE49-F238E27FC236}">
                <a16:creationId xmlns:a16="http://schemas.microsoft.com/office/drawing/2014/main" id="{1826089D-7653-13D9-C6D7-C579A2D5D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8" y="4538667"/>
            <a:ext cx="1665474" cy="2957881"/>
          </a:xfrm>
          <a:prstGeom prst="rect">
            <a:avLst/>
          </a:prstGeom>
        </p:spPr>
      </p:pic>
      <p:sp>
        <p:nvSpPr>
          <p:cNvPr id="25" name="TextBox 24">
            <a:extLst>
              <a:ext uri="{FF2B5EF4-FFF2-40B4-BE49-F238E27FC236}">
                <a16:creationId xmlns:a16="http://schemas.microsoft.com/office/drawing/2014/main" id="{0593C294-201B-EC5C-4B5A-5149EAB2B81B}"/>
              </a:ext>
            </a:extLst>
          </p:cNvPr>
          <p:cNvSpPr txBox="1"/>
          <p:nvPr/>
        </p:nvSpPr>
        <p:spPr>
          <a:xfrm>
            <a:off x="3968945" y="5182607"/>
            <a:ext cx="2166170" cy="338554"/>
          </a:xfrm>
          <a:prstGeom prst="rect">
            <a:avLst/>
          </a:prstGeom>
          <a:noFill/>
        </p:spPr>
        <p:txBody>
          <a:bodyPr wrap="none" rtlCol="0">
            <a:spAutoFit/>
          </a:bodyPr>
          <a:lstStyle/>
          <a:p>
            <a:r>
              <a:rPr lang="en-US" sz="1600" b="1" dirty="0"/>
              <a:t>Flex-E Rex Soldering Kit</a:t>
            </a:r>
            <a:endParaRPr lang="en-CA" sz="1600" b="1" dirty="0"/>
          </a:p>
        </p:txBody>
      </p:sp>
      <p:sp>
        <p:nvSpPr>
          <p:cNvPr id="26" name="Rectangle 25">
            <a:extLst>
              <a:ext uri="{FF2B5EF4-FFF2-40B4-BE49-F238E27FC236}">
                <a16:creationId xmlns:a16="http://schemas.microsoft.com/office/drawing/2014/main" id="{D239BAD5-FCD8-D831-D0EE-335EA794B9A9}"/>
              </a:ext>
            </a:extLst>
          </p:cNvPr>
          <p:cNvSpPr/>
          <p:nvPr/>
        </p:nvSpPr>
        <p:spPr>
          <a:xfrm>
            <a:off x="0" y="4585034"/>
            <a:ext cx="6858000" cy="5975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27" name="Picture 26" descr="A white text on a black background">
            <a:extLst>
              <a:ext uri="{FF2B5EF4-FFF2-40B4-BE49-F238E27FC236}">
                <a16:creationId xmlns:a16="http://schemas.microsoft.com/office/drawing/2014/main" id="{B859D84C-AC19-000D-E4B9-601469129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585034"/>
            <a:ext cx="2889057" cy="597573"/>
          </a:xfrm>
          <a:prstGeom prst="rect">
            <a:avLst/>
          </a:prstGeom>
        </p:spPr>
      </p:pic>
      <p:pic>
        <p:nvPicPr>
          <p:cNvPr id="29" name="Picture 28" descr="A white text on a black background">
            <a:extLst>
              <a:ext uri="{FF2B5EF4-FFF2-40B4-BE49-F238E27FC236}">
                <a16:creationId xmlns:a16="http://schemas.microsoft.com/office/drawing/2014/main" id="{9B76D3B5-7BE5-81E3-C28D-7A04C6A3B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5034"/>
            <a:ext cx="2889057" cy="597573"/>
          </a:xfrm>
          <a:prstGeom prst="rect">
            <a:avLst/>
          </a:prstGeom>
        </p:spPr>
      </p:pic>
      <p:sp>
        <p:nvSpPr>
          <p:cNvPr id="34" name="TextBox 33">
            <a:extLst>
              <a:ext uri="{FF2B5EF4-FFF2-40B4-BE49-F238E27FC236}">
                <a16:creationId xmlns:a16="http://schemas.microsoft.com/office/drawing/2014/main" id="{41C93770-0DB1-CC67-9662-316C89F5C0B6}"/>
              </a:ext>
            </a:extLst>
          </p:cNvPr>
          <p:cNvSpPr txBox="1"/>
          <p:nvPr/>
        </p:nvSpPr>
        <p:spPr>
          <a:xfrm>
            <a:off x="3429000" y="8744865"/>
            <a:ext cx="2145139" cy="338554"/>
          </a:xfrm>
          <a:prstGeom prst="rect">
            <a:avLst/>
          </a:prstGeom>
          <a:noFill/>
        </p:spPr>
        <p:txBody>
          <a:bodyPr wrap="none" rtlCol="0">
            <a:spAutoFit/>
          </a:bodyPr>
          <a:lstStyle/>
          <a:p>
            <a:r>
              <a:rPr lang="en-US" sz="800" dirty="0"/>
              <a:t>Find more classes and trainings at our website!</a:t>
            </a:r>
          </a:p>
          <a:p>
            <a:r>
              <a:rPr lang="en-US" sz="800" dirty="0"/>
              <a:t>https://schulich.libguides.com/m2z</a:t>
            </a:r>
            <a:endParaRPr lang="en-CA" sz="800" dirty="0"/>
          </a:p>
        </p:txBody>
      </p:sp>
      <p:sp>
        <p:nvSpPr>
          <p:cNvPr id="52" name="TextBox 51">
            <a:extLst>
              <a:ext uri="{FF2B5EF4-FFF2-40B4-BE49-F238E27FC236}">
                <a16:creationId xmlns:a16="http://schemas.microsoft.com/office/drawing/2014/main" id="{912428A1-0997-9789-4255-3966A0A61843}"/>
              </a:ext>
            </a:extLst>
          </p:cNvPr>
          <p:cNvSpPr txBox="1"/>
          <p:nvPr/>
        </p:nvSpPr>
        <p:spPr>
          <a:xfrm>
            <a:off x="-8236" y="5163889"/>
            <a:ext cx="3375660" cy="415498"/>
          </a:xfrm>
          <a:prstGeom prst="rect">
            <a:avLst/>
          </a:prstGeom>
          <a:noFill/>
        </p:spPr>
        <p:txBody>
          <a:bodyPr wrap="square" rtlCol="0">
            <a:spAutoFit/>
          </a:bodyPr>
          <a:lstStyle/>
          <a:p>
            <a:r>
              <a:rPr lang="en-US" sz="700" b="1" dirty="0"/>
              <a:t>5. </a:t>
            </a:r>
            <a:r>
              <a:rPr lang="en-US" sz="700" dirty="0"/>
              <a:t>Insert the second LED from the backside while aligning the flat part on the LED with the line on the PCB. Try to pull the LED as close to the board as possible by wiggling the LED and pushing into the board. Try to keep the LED centered and trim the wires after.</a:t>
            </a:r>
            <a:endParaRPr lang="en-CA" sz="700" dirty="0"/>
          </a:p>
        </p:txBody>
      </p:sp>
      <p:sp>
        <p:nvSpPr>
          <p:cNvPr id="53" name="TextBox 52">
            <a:extLst>
              <a:ext uri="{FF2B5EF4-FFF2-40B4-BE49-F238E27FC236}">
                <a16:creationId xmlns:a16="http://schemas.microsoft.com/office/drawing/2014/main" id="{83E87A10-FBF1-912C-4781-776C2664A624}"/>
              </a:ext>
            </a:extLst>
          </p:cNvPr>
          <p:cNvSpPr txBox="1"/>
          <p:nvPr/>
        </p:nvSpPr>
        <p:spPr>
          <a:xfrm>
            <a:off x="-8236" y="6464239"/>
            <a:ext cx="3375660" cy="523220"/>
          </a:xfrm>
          <a:prstGeom prst="rect">
            <a:avLst/>
          </a:prstGeom>
          <a:noFill/>
        </p:spPr>
        <p:txBody>
          <a:bodyPr wrap="square" rtlCol="0">
            <a:spAutoFit/>
          </a:bodyPr>
          <a:lstStyle/>
          <a:p>
            <a:r>
              <a:rPr lang="en-US" sz="700" b="1" dirty="0"/>
              <a:t>6. </a:t>
            </a:r>
            <a:r>
              <a:rPr lang="en-US" sz="700" dirty="0"/>
              <a:t>Insert coin cell and check that both LEDs work with the switch. If the LEDs do not work, check that the battery isn’t upside down or that the LEDs aren’t soldered backwards! The flat spot on the LED should be on the same side as the flat line on the PCB.</a:t>
            </a:r>
            <a:endParaRPr lang="en-CA" sz="700" dirty="0"/>
          </a:p>
        </p:txBody>
      </p:sp>
      <p:sp>
        <p:nvSpPr>
          <p:cNvPr id="56" name="TextBox 55">
            <a:extLst>
              <a:ext uri="{FF2B5EF4-FFF2-40B4-BE49-F238E27FC236}">
                <a16:creationId xmlns:a16="http://schemas.microsoft.com/office/drawing/2014/main" id="{1DDA0FC4-B4B7-EFE7-9A99-09EAD731F4B4}"/>
              </a:ext>
            </a:extLst>
          </p:cNvPr>
          <p:cNvSpPr txBox="1"/>
          <p:nvPr/>
        </p:nvSpPr>
        <p:spPr>
          <a:xfrm>
            <a:off x="-8236" y="7656869"/>
            <a:ext cx="3375660" cy="307777"/>
          </a:xfrm>
          <a:prstGeom prst="rect">
            <a:avLst/>
          </a:prstGeom>
          <a:noFill/>
        </p:spPr>
        <p:txBody>
          <a:bodyPr wrap="square" rtlCol="0">
            <a:spAutoFit/>
          </a:bodyPr>
          <a:lstStyle/>
          <a:p>
            <a:r>
              <a:rPr lang="en-US" sz="700" b="1" dirty="0"/>
              <a:t>7. </a:t>
            </a:r>
            <a:r>
              <a:rPr lang="en-US" sz="700" dirty="0"/>
              <a:t>Place the assembled PCB into the Flex-E Rex body while aligning the PCB holes with posts and then attach the second half of the head.</a:t>
            </a:r>
            <a:endParaRPr lang="en-CA" sz="700" dirty="0"/>
          </a:p>
        </p:txBody>
      </p:sp>
      <p:sp>
        <p:nvSpPr>
          <p:cNvPr id="57" name="TextBox 56">
            <a:extLst>
              <a:ext uri="{FF2B5EF4-FFF2-40B4-BE49-F238E27FC236}">
                <a16:creationId xmlns:a16="http://schemas.microsoft.com/office/drawing/2014/main" id="{BEA50355-9376-4A70-5B5B-2B01D6C7A56C}"/>
              </a:ext>
            </a:extLst>
          </p:cNvPr>
          <p:cNvSpPr txBox="1"/>
          <p:nvPr/>
        </p:nvSpPr>
        <p:spPr>
          <a:xfrm>
            <a:off x="1311184" y="8854684"/>
            <a:ext cx="769763" cy="276999"/>
          </a:xfrm>
          <a:prstGeom prst="rect">
            <a:avLst/>
          </a:prstGeom>
          <a:noFill/>
        </p:spPr>
        <p:txBody>
          <a:bodyPr wrap="none" rtlCol="0">
            <a:spAutoFit/>
          </a:bodyPr>
          <a:lstStyle/>
          <a:p>
            <a:r>
              <a:rPr lang="en-US" sz="1200" b="1" dirty="0"/>
              <a:t>Finished!</a:t>
            </a:r>
            <a:endParaRPr lang="en-CA" sz="1200" b="1" dirty="0"/>
          </a:p>
        </p:txBody>
      </p:sp>
      <p:sp>
        <p:nvSpPr>
          <p:cNvPr id="58" name="Oval 57">
            <a:extLst>
              <a:ext uri="{FF2B5EF4-FFF2-40B4-BE49-F238E27FC236}">
                <a16:creationId xmlns:a16="http://schemas.microsoft.com/office/drawing/2014/main" id="{B8112C34-0503-6488-F339-456E7B3F9D17}"/>
              </a:ext>
            </a:extLst>
          </p:cNvPr>
          <p:cNvSpPr/>
          <p:nvPr/>
        </p:nvSpPr>
        <p:spPr>
          <a:xfrm>
            <a:off x="371372" y="5653002"/>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cxnSp>
        <p:nvCxnSpPr>
          <p:cNvPr id="59" name="Straight Arrow Connector 58">
            <a:extLst>
              <a:ext uri="{FF2B5EF4-FFF2-40B4-BE49-F238E27FC236}">
                <a16:creationId xmlns:a16="http://schemas.microsoft.com/office/drawing/2014/main" id="{3BCF38AB-569D-A6E6-0C84-F6A92CAC61A5}"/>
              </a:ext>
            </a:extLst>
          </p:cNvPr>
          <p:cNvCxnSpPr>
            <a:cxnSpLocks/>
          </p:cNvCxnSpPr>
          <p:nvPr/>
        </p:nvCxnSpPr>
        <p:spPr>
          <a:xfrm>
            <a:off x="1073992" y="7290387"/>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30B0AD2-24F5-F283-E3F1-DAD741D1AE3F}"/>
              </a:ext>
            </a:extLst>
          </p:cNvPr>
          <p:cNvCxnSpPr>
            <a:cxnSpLocks/>
          </p:cNvCxnSpPr>
          <p:nvPr/>
        </p:nvCxnSpPr>
        <p:spPr>
          <a:xfrm>
            <a:off x="1429787" y="8407987"/>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F865FE4-1A1C-CA09-FE49-64B3C94BFD20}"/>
              </a:ext>
            </a:extLst>
          </p:cNvPr>
          <p:cNvPicPr>
            <a:picLocks noChangeAspect="1"/>
          </p:cNvPicPr>
          <p:nvPr/>
        </p:nvPicPr>
        <p:blipFill rotWithShape="1">
          <a:blip r:embed="rId4"/>
          <a:srcRect l="11925" r="7665"/>
          <a:stretch/>
        </p:blipFill>
        <p:spPr>
          <a:xfrm>
            <a:off x="3664712" y="5649126"/>
            <a:ext cx="3119204" cy="3020911"/>
          </a:xfrm>
          <a:prstGeom prst="rect">
            <a:avLst/>
          </a:prstGeom>
        </p:spPr>
      </p:pic>
      <p:pic>
        <p:nvPicPr>
          <p:cNvPr id="62" name="Picture 61" descr="A green and white light bulb&#10;&#10;Description automatically generated">
            <a:extLst>
              <a:ext uri="{FF2B5EF4-FFF2-40B4-BE49-F238E27FC236}">
                <a16:creationId xmlns:a16="http://schemas.microsoft.com/office/drawing/2014/main" id="{701DEF80-437C-1C67-E342-F533EC7C58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474" y="4920475"/>
            <a:ext cx="1191820" cy="2116672"/>
          </a:xfrm>
          <a:prstGeom prst="rect">
            <a:avLst/>
          </a:prstGeom>
        </p:spPr>
      </p:pic>
      <p:pic>
        <p:nvPicPr>
          <p:cNvPr id="63" name="Picture 62" descr="A green circuit board and a coin&#10;&#10;Description automatically generated">
            <a:extLst>
              <a:ext uri="{FF2B5EF4-FFF2-40B4-BE49-F238E27FC236}">
                <a16:creationId xmlns:a16="http://schemas.microsoft.com/office/drawing/2014/main" id="{26FAB309-FEEE-9714-FB18-7770B64095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631" y="5018038"/>
            <a:ext cx="2411647" cy="4283085"/>
          </a:xfrm>
          <a:prstGeom prst="rect">
            <a:avLst/>
          </a:prstGeom>
        </p:spPr>
      </p:pic>
      <p:pic>
        <p:nvPicPr>
          <p:cNvPr id="64" name="Picture 63" descr="A red and green toy&#10;&#10;Description automatically generated">
            <a:extLst>
              <a:ext uri="{FF2B5EF4-FFF2-40B4-BE49-F238E27FC236}">
                <a16:creationId xmlns:a16="http://schemas.microsoft.com/office/drawing/2014/main" id="{66C96C61-8161-9DD2-77B4-AA150198B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98" y="7025363"/>
            <a:ext cx="1433801" cy="2546430"/>
          </a:xfrm>
          <a:prstGeom prst="rect">
            <a:avLst/>
          </a:prstGeom>
        </p:spPr>
      </p:pic>
      <p:pic>
        <p:nvPicPr>
          <p:cNvPr id="65" name="Picture 64" descr="A red dinosaur toy&#10;&#10;Description automatically generated">
            <a:extLst>
              <a:ext uri="{FF2B5EF4-FFF2-40B4-BE49-F238E27FC236}">
                <a16:creationId xmlns:a16="http://schemas.microsoft.com/office/drawing/2014/main" id="{3520BD74-93D8-9AB3-605F-DB1CDC059C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9074">
            <a:off x="1776921" y="6854256"/>
            <a:ext cx="1626489" cy="2888645"/>
          </a:xfrm>
          <a:prstGeom prst="rect">
            <a:avLst/>
          </a:prstGeom>
        </p:spPr>
      </p:pic>
    </p:spTree>
    <p:extLst>
      <p:ext uri="{BB962C8B-B14F-4D97-AF65-F5344CB8AC3E}">
        <p14:creationId xmlns:p14="http://schemas.microsoft.com/office/powerpoint/2010/main" val="137342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green circuit board with a gold and silver metal part&#10;&#10;Description automatically generated with medium confidence">
            <a:extLst>
              <a:ext uri="{FF2B5EF4-FFF2-40B4-BE49-F238E27FC236}">
                <a16:creationId xmlns:a16="http://schemas.microsoft.com/office/drawing/2014/main" id="{6F525F75-B861-D829-AECD-05B63C959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73" y="1963954"/>
            <a:ext cx="2084827" cy="3702654"/>
          </a:xfrm>
          <a:prstGeom prst="rect">
            <a:avLst/>
          </a:prstGeom>
        </p:spPr>
      </p:pic>
      <p:pic>
        <p:nvPicPr>
          <p:cNvPr id="54" name="Picture 53" descr="A green circuit board with a red button&#10;&#10;Description automatically generated">
            <a:extLst>
              <a:ext uri="{FF2B5EF4-FFF2-40B4-BE49-F238E27FC236}">
                <a16:creationId xmlns:a16="http://schemas.microsoft.com/office/drawing/2014/main" id="{FCF56A4D-6DE3-0EAD-9003-8EB81056E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903" y="1070863"/>
            <a:ext cx="1485517" cy="2638278"/>
          </a:xfrm>
          <a:prstGeom prst="rect">
            <a:avLst/>
          </a:prstGeom>
        </p:spPr>
      </p:pic>
      <p:pic>
        <p:nvPicPr>
          <p:cNvPr id="40" name="Picture 39" descr="A red object with a hole&#10;&#10;Description automatically generated">
            <a:extLst>
              <a:ext uri="{FF2B5EF4-FFF2-40B4-BE49-F238E27FC236}">
                <a16:creationId xmlns:a16="http://schemas.microsoft.com/office/drawing/2014/main" id="{3720FDF2-D9C5-F107-D6C4-CB8B8DA7C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3838" y="1409996"/>
            <a:ext cx="1290322" cy="2291613"/>
          </a:xfrm>
          <a:prstGeom prst="rect">
            <a:avLst/>
          </a:prstGeom>
        </p:spPr>
      </p:pic>
      <p:pic>
        <p:nvPicPr>
          <p:cNvPr id="34" name="Picture 33" descr="A green circuit board with wires&#10;&#10;Description automatically generated">
            <a:extLst>
              <a:ext uri="{FF2B5EF4-FFF2-40B4-BE49-F238E27FC236}">
                <a16:creationId xmlns:a16="http://schemas.microsoft.com/office/drawing/2014/main" id="{321DF7FB-210A-1E81-4AEE-D15C8C106AB9}"/>
              </a:ext>
            </a:extLst>
          </p:cNvPr>
          <p:cNvPicPr>
            <a:picLocks noChangeAspect="1"/>
          </p:cNvPicPr>
          <p:nvPr/>
        </p:nvPicPr>
        <p:blipFill rotWithShape="1">
          <a:blip r:embed="rId5">
            <a:extLst>
              <a:ext uri="{28A0092B-C50C-407E-A947-70E740481C1C}">
                <a14:useLocalDpi xmlns:a14="http://schemas.microsoft.com/office/drawing/2010/main" val="0"/>
              </a:ext>
            </a:extLst>
          </a:blip>
          <a:srcRect b="33023"/>
          <a:stretch/>
        </p:blipFill>
        <p:spPr>
          <a:xfrm>
            <a:off x="3805224" y="-1158383"/>
            <a:ext cx="2417891" cy="2876104"/>
          </a:xfrm>
          <a:prstGeom prst="rect">
            <a:avLst/>
          </a:prstGeom>
        </p:spPr>
      </p:pic>
      <p:pic>
        <p:nvPicPr>
          <p:cNvPr id="21" name="Picture 20" descr="A green circuit board with a black background&#10;&#10;Description automatically generated">
            <a:extLst>
              <a:ext uri="{FF2B5EF4-FFF2-40B4-BE49-F238E27FC236}">
                <a16:creationId xmlns:a16="http://schemas.microsoft.com/office/drawing/2014/main" id="{7DDA3867-89D7-0660-4954-835435FFA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454" y="354142"/>
            <a:ext cx="3266281" cy="5800914"/>
          </a:xfrm>
          <a:prstGeom prst="rect">
            <a:avLst/>
          </a:prstGeom>
        </p:spPr>
      </p:pic>
      <p:pic>
        <p:nvPicPr>
          <p:cNvPr id="25" name="Picture 24" descr="A green circuit board with white text&#10;&#10;Description automatically generated">
            <a:extLst>
              <a:ext uri="{FF2B5EF4-FFF2-40B4-BE49-F238E27FC236}">
                <a16:creationId xmlns:a16="http://schemas.microsoft.com/office/drawing/2014/main" id="{76E8A59F-6355-867D-BE88-418E02643F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518" y="1281119"/>
            <a:ext cx="2599485" cy="4616684"/>
          </a:xfrm>
          <a:prstGeom prst="rect">
            <a:avLst/>
          </a:prstGeom>
        </p:spPr>
      </p:pic>
      <p:pic>
        <p:nvPicPr>
          <p:cNvPr id="36" name="Picture 35" descr="A small green circuit board and a coin&#10;&#10;Description automatically generated">
            <a:extLst>
              <a:ext uri="{FF2B5EF4-FFF2-40B4-BE49-F238E27FC236}">
                <a16:creationId xmlns:a16="http://schemas.microsoft.com/office/drawing/2014/main" id="{EBBE7D9D-6587-9EB0-6D2F-F4BD46A766DD}"/>
              </a:ext>
            </a:extLst>
          </p:cNvPr>
          <p:cNvPicPr>
            <a:picLocks noChangeAspect="1"/>
          </p:cNvPicPr>
          <p:nvPr/>
        </p:nvPicPr>
        <p:blipFill rotWithShape="1">
          <a:blip r:embed="rId8">
            <a:extLst>
              <a:ext uri="{28A0092B-C50C-407E-A947-70E740481C1C}">
                <a14:useLocalDpi xmlns:a14="http://schemas.microsoft.com/office/drawing/2010/main" val="0"/>
              </a:ext>
            </a:extLst>
          </a:blip>
          <a:srcRect t="43318" r="62036" b="36859"/>
          <a:stretch/>
        </p:blipFill>
        <p:spPr>
          <a:xfrm>
            <a:off x="649222" y="1616645"/>
            <a:ext cx="822495" cy="762719"/>
          </a:xfrm>
          <a:prstGeom prst="rect">
            <a:avLst/>
          </a:prstGeom>
        </p:spPr>
      </p:pic>
      <p:pic>
        <p:nvPicPr>
          <p:cNvPr id="47" name="Picture 46" descr="A red plastic object with a hole&#10;&#10;Description automatically generated">
            <a:extLst>
              <a:ext uri="{FF2B5EF4-FFF2-40B4-BE49-F238E27FC236}">
                <a16:creationId xmlns:a16="http://schemas.microsoft.com/office/drawing/2014/main" id="{58959777-E71C-990D-078E-BCF4A240AA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1109" y="303615"/>
            <a:ext cx="753429" cy="1338089"/>
          </a:xfrm>
          <a:prstGeom prst="rect">
            <a:avLst/>
          </a:prstGeom>
        </p:spPr>
      </p:pic>
      <p:pic>
        <p:nvPicPr>
          <p:cNvPr id="41" name="Picture 40" descr="A red plastic dinosaur skeleton&#10;&#10;Description automatically generated">
            <a:extLst>
              <a:ext uri="{FF2B5EF4-FFF2-40B4-BE49-F238E27FC236}">
                <a16:creationId xmlns:a16="http://schemas.microsoft.com/office/drawing/2014/main" id="{A19B6BA1-AEE6-C00A-F37E-D49EA3C51E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9212" y="645522"/>
            <a:ext cx="1113556" cy="1977676"/>
          </a:xfrm>
          <a:prstGeom prst="rect">
            <a:avLst/>
          </a:prstGeom>
        </p:spPr>
      </p:pic>
      <p:pic>
        <p:nvPicPr>
          <p:cNvPr id="45" name="Picture 44" descr="A group of electronic components&#10;&#10;Description automatically generated">
            <a:extLst>
              <a:ext uri="{FF2B5EF4-FFF2-40B4-BE49-F238E27FC236}">
                <a16:creationId xmlns:a16="http://schemas.microsoft.com/office/drawing/2014/main" id="{8C7CCD91-1D84-CB87-091A-C8E08A54AD34}"/>
              </a:ext>
            </a:extLst>
          </p:cNvPr>
          <p:cNvPicPr>
            <a:picLocks noChangeAspect="1"/>
          </p:cNvPicPr>
          <p:nvPr/>
        </p:nvPicPr>
        <p:blipFill rotWithShape="1">
          <a:blip r:embed="rId11">
            <a:extLst>
              <a:ext uri="{28A0092B-C50C-407E-A947-70E740481C1C}">
                <a14:useLocalDpi xmlns:a14="http://schemas.microsoft.com/office/drawing/2010/main" val="0"/>
              </a:ext>
            </a:extLst>
          </a:blip>
          <a:srcRect l="52948" t="33823" b="31376"/>
          <a:stretch/>
        </p:blipFill>
        <p:spPr>
          <a:xfrm>
            <a:off x="1317176" y="636088"/>
            <a:ext cx="1083036" cy="1422650"/>
          </a:xfrm>
          <a:prstGeom prst="rect">
            <a:avLst/>
          </a:prstGeom>
        </p:spPr>
      </p:pic>
      <p:sp>
        <p:nvSpPr>
          <p:cNvPr id="7" name="Rectangle 6">
            <a:extLst>
              <a:ext uri="{FF2B5EF4-FFF2-40B4-BE49-F238E27FC236}">
                <a16:creationId xmlns:a16="http://schemas.microsoft.com/office/drawing/2014/main" id="{8AFA3048-590D-CF16-64C7-773304CE6BEF}"/>
              </a:ext>
            </a:extLst>
          </p:cNvPr>
          <p:cNvSpPr/>
          <p:nvPr/>
        </p:nvSpPr>
        <p:spPr>
          <a:xfrm>
            <a:off x="0" y="0"/>
            <a:ext cx="6858000" cy="5975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6" name="Picture 5" descr="A white text on a black background">
            <a:extLst>
              <a:ext uri="{FF2B5EF4-FFF2-40B4-BE49-F238E27FC236}">
                <a16:creationId xmlns:a16="http://schemas.microsoft.com/office/drawing/2014/main" id="{5F90877D-8904-3F4E-8693-C1689B8B21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29000" y="0"/>
            <a:ext cx="2889057" cy="597573"/>
          </a:xfrm>
          <a:prstGeom prst="rect">
            <a:avLst/>
          </a:prstGeom>
        </p:spPr>
      </p:pic>
      <p:pic>
        <p:nvPicPr>
          <p:cNvPr id="8" name="Picture 7" descr="A white text on a black background">
            <a:extLst>
              <a:ext uri="{FF2B5EF4-FFF2-40B4-BE49-F238E27FC236}">
                <a16:creationId xmlns:a16="http://schemas.microsoft.com/office/drawing/2014/main" id="{05BC6058-7B55-8BFD-4030-C59EEF2C32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2889057" cy="597573"/>
          </a:xfrm>
          <a:prstGeom prst="rect">
            <a:avLst/>
          </a:prstGeom>
        </p:spPr>
      </p:pic>
      <p:pic>
        <p:nvPicPr>
          <p:cNvPr id="2" name="Picture 1" descr="A group of electronic components&#10;&#10;Description automatically generated">
            <a:extLst>
              <a:ext uri="{FF2B5EF4-FFF2-40B4-BE49-F238E27FC236}">
                <a16:creationId xmlns:a16="http://schemas.microsoft.com/office/drawing/2014/main" id="{0AC6CF18-124F-1398-83A9-33C026781C12}"/>
              </a:ext>
            </a:extLst>
          </p:cNvPr>
          <p:cNvPicPr>
            <a:picLocks noChangeAspect="1"/>
          </p:cNvPicPr>
          <p:nvPr/>
        </p:nvPicPr>
        <p:blipFill rotWithShape="1">
          <a:blip r:embed="rId11">
            <a:extLst>
              <a:ext uri="{28A0092B-C50C-407E-A947-70E740481C1C}">
                <a14:useLocalDpi xmlns:a14="http://schemas.microsoft.com/office/drawing/2010/main" val="0"/>
              </a:ext>
            </a:extLst>
          </a:blip>
          <a:srcRect t="39337" r="47899" b="31312"/>
          <a:stretch/>
        </p:blipFill>
        <p:spPr>
          <a:xfrm>
            <a:off x="-52095" y="753115"/>
            <a:ext cx="1293365" cy="1294045"/>
          </a:xfrm>
          <a:prstGeom prst="rect">
            <a:avLst/>
          </a:prstGeom>
        </p:spPr>
      </p:pic>
      <p:sp>
        <p:nvSpPr>
          <p:cNvPr id="3" name="TextBox 2">
            <a:extLst>
              <a:ext uri="{FF2B5EF4-FFF2-40B4-BE49-F238E27FC236}">
                <a16:creationId xmlns:a16="http://schemas.microsoft.com/office/drawing/2014/main" id="{4EF8A12C-F89B-3E77-969E-087A4BD1DA70}"/>
              </a:ext>
            </a:extLst>
          </p:cNvPr>
          <p:cNvSpPr txBox="1"/>
          <p:nvPr/>
        </p:nvSpPr>
        <p:spPr>
          <a:xfrm>
            <a:off x="1175412" y="548602"/>
            <a:ext cx="1046440" cy="276999"/>
          </a:xfrm>
          <a:prstGeom prst="rect">
            <a:avLst/>
          </a:prstGeom>
          <a:noFill/>
        </p:spPr>
        <p:txBody>
          <a:bodyPr wrap="square" rtlCol="0">
            <a:spAutoFit/>
          </a:bodyPr>
          <a:lstStyle/>
          <a:p>
            <a:pPr algn="ctr"/>
            <a:r>
              <a:rPr lang="en-US" sz="1200" b="1" dirty="0"/>
              <a:t>Parts List</a:t>
            </a:r>
            <a:endParaRPr lang="en-CA" sz="1200" b="1" dirty="0"/>
          </a:p>
        </p:txBody>
      </p:sp>
      <p:sp>
        <p:nvSpPr>
          <p:cNvPr id="5" name="TextBox 4">
            <a:extLst>
              <a:ext uri="{FF2B5EF4-FFF2-40B4-BE49-F238E27FC236}">
                <a16:creationId xmlns:a16="http://schemas.microsoft.com/office/drawing/2014/main" id="{BF46CFF6-77F2-1C9D-E44B-B8A30332DE61}"/>
              </a:ext>
            </a:extLst>
          </p:cNvPr>
          <p:cNvSpPr txBox="1"/>
          <p:nvPr/>
        </p:nvSpPr>
        <p:spPr>
          <a:xfrm>
            <a:off x="172097" y="1654124"/>
            <a:ext cx="1046440" cy="200055"/>
          </a:xfrm>
          <a:prstGeom prst="rect">
            <a:avLst/>
          </a:prstGeom>
          <a:noFill/>
        </p:spPr>
        <p:txBody>
          <a:bodyPr wrap="square" rtlCol="0">
            <a:spAutoFit/>
          </a:bodyPr>
          <a:lstStyle/>
          <a:p>
            <a:r>
              <a:rPr lang="en-US" sz="700" dirty="0"/>
              <a:t>2x LEDs</a:t>
            </a:r>
            <a:endParaRPr lang="en-CA" sz="700" dirty="0"/>
          </a:p>
        </p:txBody>
      </p:sp>
      <p:sp>
        <p:nvSpPr>
          <p:cNvPr id="14" name="TextBox 13">
            <a:extLst>
              <a:ext uri="{FF2B5EF4-FFF2-40B4-BE49-F238E27FC236}">
                <a16:creationId xmlns:a16="http://schemas.microsoft.com/office/drawing/2014/main" id="{A131AF4A-9574-C50B-4DC2-FE1ED6532C9C}"/>
              </a:ext>
            </a:extLst>
          </p:cNvPr>
          <p:cNvSpPr txBox="1"/>
          <p:nvPr/>
        </p:nvSpPr>
        <p:spPr>
          <a:xfrm>
            <a:off x="725209" y="1534033"/>
            <a:ext cx="1046440" cy="200055"/>
          </a:xfrm>
          <a:prstGeom prst="rect">
            <a:avLst/>
          </a:prstGeom>
          <a:noFill/>
        </p:spPr>
        <p:txBody>
          <a:bodyPr wrap="square" rtlCol="0">
            <a:spAutoFit/>
          </a:bodyPr>
          <a:lstStyle/>
          <a:p>
            <a:r>
              <a:rPr lang="en-US" sz="700" dirty="0"/>
              <a:t>1x Switch</a:t>
            </a:r>
            <a:endParaRPr lang="en-CA" sz="700" dirty="0"/>
          </a:p>
        </p:txBody>
      </p:sp>
      <p:sp>
        <p:nvSpPr>
          <p:cNvPr id="15" name="TextBox 14">
            <a:extLst>
              <a:ext uri="{FF2B5EF4-FFF2-40B4-BE49-F238E27FC236}">
                <a16:creationId xmlns:a16="http://schemas.microsoft.com/office/drawing/2014/main" id="{207DEB3A-A54F-FE97-2968-8C6D02278015}"/>
              </a:ext>
            </a:extLst>
          </p:cNvPr>
          <p:cNvSpPr txBox="1"/>
          <p:nvPr/>
        </p:nvSpPr>
        <p:spPr>
          <a:xfrm>
            <a:off x="1494824" y="1817299"/>
            <a:ext cx="1046440" cy="200055"/>
          </a:xfrm>
          <a:prstGeom prst="rect">
            <a:avLst/>
          </a:prstGeom>
          <a:noFill/>
        </p:spPr>
        <p:txBody>
          <a:bodyPr wrap="square" rtlCol="0">
            <a:spAutoFit/>
          </a:bodyPr>
          <a:lstStyle/>
          <a:p>
            <a:r>
              <a:rPr lang="en-US" sz="700" dirty="0"/>
              <a:t>1x PCB</a:t>
            </a:r>
            <a:endParaRPr lang="en-CA" sz="700" dirty="0"/>
          </a:p>
        </p:txBody>
      </p:sp>
      <p:sp>
        <p:nvSpPr>
          <p:cNvPr id="16" name="TextBox 15">
            <a:extLst>
              <a:ext uri="{FF2B5EF4-FFF2-40B4-BE49-F238E27FC236}">
                <a16:creationId xmlns:a16="http://schemas.microsoft.com/office/drawing/2014/main" id="{93819039-C541-F15E-2E6D-B29370F7DD27}"/>
              </a:ext>
            </a:extLst>
          </p:cNvPr>
          <p:cNvSpPr txBox="1"/>
          <p:nvPr/>
        </p:nvSpPr>
        <p:spPr>
          <a:xfrm>
            <a:off x="267242" y="915685"/>
            <a:ext cx="1046440" cy="200055"/>
          </a:xfrm>
          <a:prstGeom prst="rect">
            <a:avLst/>
          </a:prstGeom>
          <a:noFill/>
        </p:spPr>
        <p:txBody>
          <a:bodyPr wrap="square" rtlCol="0">
            <a:spAutoFit/>
          </a:bodyPr>
          <a:lstStyle/>
          <a:p>
            <a:r>
              <a:rPr lang="en-US" sz="700" dirty="0"/>
              <a:t>2x Resistors</a:t>
            </a:r>
            <a:endParaRPr lang="en-CA" sz="700" dirty="0"/>
          </a:p>
        </p:txBody>
      </p:sp>
      <p:sp>
        <p:nvSpPr>
          <p:cNvPr id="17" name="TextBox 16">
            <a:extLst>
              <a:ext uri="{FF2B5EF4-FFF2-40B4-BE49-F238E27FC236}">
                <a16:creationId xmlns:a16="http://schemas.microsoft.com/office/drawing/2014/main" id="{9654A44E-ED03-32AE-3ADF-6A5E609C6C6A}"/>
              </a:ext>
            </a:extLst>
          </p:cNvPr>
          <p:cNvSpPr txBox="1"/>
          <p:nvPr/>
        </p:nvSpPr>
        <p:spPr>
          <a:xfrm>
            <a:off x="1255717" y="1048402"/>
            <a:ext cx="1215928" cy="200055"/>
          </a:xfrm>
          <a:prstGeom prst="rect">
            <a:avLst/>
          </a:prstGeom>
          <a:noFill/>
        </p:spPr>
        <p:txBody>
          <a:bodyPr wrap="square" rtlCol="0">
            <a:spAutoFit/>
          </a:bodyPr>
          <a:lstStyle/>
          <a:p>
            <a:r>
              <a:rPr lang="en-US" sz="700" dirty="0"/>
              <a:t>1x Battery Holder</a:t>
            </a:r>
            <a:endParaRPr lang="en-CA" sz="700" dirty="0"/>
          </a:p>
        </p:txBody>
      </p:sp>
      <p:sp>
        <p:nvSpPr>
          <p:cNvPr id="18" name="TextBox 17">
            <a:extLst>
              <a:ext uri="{FF2B5EF4-FFF2-40B4-BE49-F238E27FC236}">
                <a16:creationId xmlns:a16="http://schemas.microsoft.com/office/drawing/2014/main" id="{CC82BE6D-2552-49FC-5070-B8A6868E0DA9}"/>
              </a:ext>
            </a:extLst>
          </p:cNvPr>
          <p:cNvSpPr txBox="1"/>
          <p:nvPr/>
        </p:nvSpPr>
        <p:spPr>
          <a:xfrm>
            <a:off x="669393" y="2243276"/>
            <a:ext cx="1046440" cy="200055"/>
          </a:xfrm>
          <a:prstGeom prst="rect">
            <a:avLst/>
          </a:prstGeom>
          <a:noFill/>
        </p:spPr>
        <p:txBody>
          <a:bodyPr wrap="square" rtlCol="0">
            <a:spAutoFit/>
          </a:bodyPr>
          <a:lstStyle/>
          <a:p>
            <a:r>
              <a:rPr lang="en-US" sz="700" dirty="0"/>
              <a:t>1x Coin Cell</a:t>
            </a:r>
            <a:endParaRPr lang="en-CA" sz="700" dirty="0"/>
          </a:p>
        </p:txBody>
      </p:sp>
      <p:sp>
        <p:nvSpPr>
          <p:cNvPr id="26" name="TextBox 25">
            <a:extLst>
              <a:ext uri="{FF2B5EF4-FFF2-40B4-BE49-F238E27FC236}">
                <a16:creationId xmlns:a16="http://schemas.microsoft.com/office/drawing/2014/main" id="{072EC7E9-48A3-C6E6-D403-0A063EB28A3F}"/>
              </a:ext>
            </a:extLst>
          </p:cNvPr>
          <p:cNvSpPr txBox="1"/>
          <p:nvPr/>
        </p:nvSpPr>
        <p:spPr>
          <a:xfrm>
            <a:off x="2444407" y="1168349"/>
            <a:ext cx="1046440" cy="200055"/>
          </a:xfrm>
          <a:prstGeom prst="rect">
            <a:avLst/>
          </a:prstGeom>
          <a:noFill/>
        </p:spPr>
        <p:txBody>
          <a:bodyPr wrap="square" rtlCol="0">
            <a:spAutoFit/>
          </a:bodyPr>
          <a:lstStyle/>
          <a:p>
            <a:r>
              <a:rPr lang="en-US" sz="700" dirty="0"/>
              <a:t>1x Flex-E Rex Head Half</a:t>
            </a:r>
            <a:endParaRPr lang="en-CA" sz="700" dirty="0"/>
          </a:p>
        </p:txBody>
      </p:sp>
      <p:sp>
        <p:nvSpPr>
          <p:cNvPr id="27" name="TextBox 26">
            <a:extLst>
              <a:ext uri="{FF2B5EF4-FFF2-40B4-BE49-F238E27FC236}">
                <a16:creationId xmlns:a16="http://schemas.microsoft.com/office/drawing/2014/main" id="{4EB93676-C88F-DDAC-3009-54EDFECC9984}"/>
              </a:ext>
            </a:extLst>
          </p:cNvPr>
          <p:cNvSpPr txBox="1"/>
          <p:nvPr/>
        </p:nvSpPr>
        <p:spPr>
          <a:xfrm>
            <a:off x="2467384" y="2149631"/>
            <a:ext cx="1205564" cy="307777"/>
          </a:xfrm>
          <a:prstGeom prst="rect">
            <a:avLst/>
          </a:prstGeom>
          <a:noFill/>
        </p:spPr>
        <p:txBody>
          <a:bodyPr wrap="square" rtlCol="0">
            <a:spAutoFit/>
          </a:bodyPr>
          <a:lstStyle/>
          <a:p>
            <a:r>
              <a:rPr lang="en-US" sz="700" dirty="0"/>
              <a:t>1x Flex-E Rex Body and Head</a:t>
            </a:r>
            <a:endParaRPr lang="en-CA" sz="700" dirty="0"/>
          </a:p>
        </p:txBody>
      </p:sp>
      <p:sp>
        <p:nvSpPr>
          <p:cNvPr id="38" name="TextBox 37">
            <a:extLst>
              <a:ext uri="{FF2B5EF4-FFF2-40B4-BE49-F238E27FC236}">
                <a16:creationId xmlns:a16="http://schemas.microsoft.com/office/drawing/2014/main" id="{1F53DC9D-ED3D-B79F-423C-54C46BF7368C}"/>
              </a:ext>
            </a:extLst>
          </p:cNvPr>
          <p:cNvSpPr txBox="1"/>
          <p:nvPr/>
        </p:nvSpPr>
        <p:spPr>
          <a:xfrm>
            <a:off x="814156" y="2392186"/>
            <a:ext cx="1892667" cy="276999"/>
          </a:xfrm>
          <a:prstGeom prst="rect">
            <a:avLst/>
          </a:prstGeom>
          <a:noFill/>
        </p:spPr>
        <p:txBody>
          <a:bodyPr wrap="square" rtlCol="0">
            <a:spAutoFit/>
          </a:bodyPr>
          <a:lstStyle/>
          <a:p>
            <a:pPr algn="ctr"/>
            <a:r>
              <a:rPr lang="en-US" sz="1200" b="1" dirty="0"/>
              <a:t>Assembly Steps</a:t>
            </a:r>
            <a:endParaRPr lang="en-CA" sz="1200" b="1" dirty="0"/>
          </a:p>
        </p:txBody>
      </p:sp>
      <p:sp>
        <p:nvSpPr>
          <p:cNvPr id="39" name="TextBox 38">
            <a:extLst>
              <a:ext uri="{FF2B5EF4-FFF2-40B4-BE49-F238E27FC236}">
                <a16:creationId xmlns:a16="http://schemas.microsoft.com/office/drawing/2014/main" id="{ED6B11B6-30C3-841B-1637-29B23F4564B6}"/>
              </a:ext>
            </a:extLst>
          </p:cNvPr>
          <p:cNvSpPr txBox="1"/>
          <p:nvPr/>
        </p:nvSpPr>
        <p:spPr>
          <a:xfrm>
            <a:off x="-9148" y="2772383"/>
            <a:ext cx="3412638" cy="415498"/>
          </a:xfrm>
          <a:prstGeom prst="rect">
            <a:avLst/>
          </a:prstGeom>
          <a:noFill/>
        </p:spPr>
        <p:txBody>
          <a:bodyPr wrap="square" rtlCol="0">
            <a:spAutoFit/>
          </a:bodyPr>
          <a:lstStyle/>
          <a:p>
            <a:r>
              <a:rPr lang="en-US" sz="700" b="1" dirty="0"/>
              <a:t>1. </a:t>
            </a:r>
            <a:r>
              <a:rPr lang="en-US" sz="700" dirty="0"/>
              <a:t>Place the switch and battery holder as shown and solder into place from the backside. For a good solder joint apply heat to both the pad and component for 1-3 seconds and then press solder into the heated area. See the image below for tips!</a:t>
            </a:r>
            <a:endParaRPr lang="en-CA" sz="700" dirty="0"/>
          </a:p>
        </p:txBody>
      </p:sp>
      <p:sp>
        <p:nvSpPr>
          <p:cNvPr id="42" name="TextBox 41">
            <a:extLst>
              <a:ext uri="{FF2B5EF4-FFF2-40B4-BE49-F238E27FC236}">
                <a16:creationId xmlns:a16="http://schemas.microsoft.com/office/drawing/2014/main" id="{A3B0AA15-8006-2A93-7155-EE01DE661508}"/>
              </a:ext>
            </a:extLst>
          </p:cNvPr>
          <p:cNvSpPr txBox="1"/>
          <p:nvPr/>
        </p:nvSpPr>
        <p:spPr>
          <a:xfrm>
            <a:off x="-10901" y="2642340"/>
            <a:ext cx="3530600" cy="200055"/>
          </a:xfrm>
          <a:prstGeom prst="rect">
            <a:avLst/>
          </a:prstGeom>
          <a:noFill/>
        </p:spPr>
        <p:txBody>
          <a:bodyPr wrap="square">
            <a:spAutoFit/>
          </a:bodyPr>
          <a:lstStyle/>
          <a:p>
            <a:r>
              <a:rPr lang="en-US" sz="700" b="1" dirty="0"/>
              <a:t>0. </a:t>
            </a:r>
            <a:r>
              <a:rPr lang="en-US" sz="700" dirty="0"/>
              <a:t>Pre-heat soldering iron to ~350*C/~650*F</a:t>
            </a:r>
            <a:endParaRPr lang="en-CA" sz="700" dirty="0"/>
          </a:p>
        </p:txBody>
      </p:sp>
      <p:sp>
        <p:nvSpPr>
          <p:cNvPr id="43" name="TextBox 42">
            <a:extLst>
              <a:ext uri="{FF2B5EF4-FFF2-40B4-BE49-F238E27FC236}">
                <a16:creationId xmlns:a16="http://schemas.microsoft.com/office/drawing/2014/main" id="{08E09054-A4F8-72AE-0263-0B32712F7849}"/>
              </a:ext>
            </a:extLst>
          </p:cNvPr>
          <p:cNvSpPr txBox="1"/>
          <p:nvPr/>
        </p:nvSpPr>
        <p:spPr>
          <a:xfrm>
            <a:off x="748874" y="3104072"/>
            <a:ext cx="3167264" cy="200055"/>
          </a:xfrm>
          <a:prstGeom prst="rect">
            <a:avLst/>
          </a:prstGeom>
          <a:noFill/>
        </p:spPr>
        <p:txBody>
          <a:bodyPr wrap="square" rtlCol="0">
            <a:spAutoFit/>
          </a:bodyPr>
          <a:lstStyle/>
          <a:p>
            <a:r>
              <a:rPr lang="en-US" sz="700" b="1" dirty="0"/>
              <a:t>!!Note the orientation of the battery holder!!</a:t>
            </a:r>
            <a:endParaRPr lang="en-CA" sz="700" b="1" dirty="0"/>
          </a:p>
        </p:txBody>
      </p:sp>
      <p:sp>
        <p:nvSpPr>
          <p:cNvPr id="44" name="TextBox 43">
            <a:extLst>
              <a:ext uri="{FF2B5EF4-FFF2-40B4-BE49-F238E27FC236}">
                <a16:creationId xmlns:a16="http://schemas.microsoft.com/office/drawing/2014/main" id="{1E2BBD98-6270-BFEE-E83E-8478798E9122}"/>
              </a:ext>
            </a:extLst>
          </p:cNvPr>
          <p:cNvSpPr txBox="1"/>
          <p:nvPr/>
        </p:nvSpPr>
        <p:spPr>
          <a:xfrm>
            <a:off x="3429000" y="566607"/>
            <a:ext cx="3361548" cy="200055"/>
          </a:xfrm>
          <a:prstGeom prst="rect">
            <a:avLst/>
          </a:prstGeom>
          <a:noFill/>
        </p:spPr>
        <p:txBody>
          <a:bodyPr wrap="square" rtlCol="0">
            <a:spAutoFit/>
          </a:bodyPr>
          <a:lstStyle/>
          <a:p>
            <a:r>
              <a:rPr lang="en-US" sz="700" b="1" dirty="0"/>
              <a:t>2. </a:t>
            </a:r>
            <a:r>
              <a:rPr lang="en-US" sz="700" dirty="0"/>
              <a:t>Place and solder the resistors as shown. Make sure to trim the leads after soldering!</a:t>
            </a:r>
            <a:endParaRPr lang="en-CA" sz="700" dirty="0"/>
          </a:p>
        </p:txBody>
      </p:sp>
      <p:sp>
        <p:nvSpPr>
          <p:cNvPr id="46" name="TextBox 45">
            <a:extLst>
              <a:ext uri="{FF2B5EF4-FFF2-40B4-BE49-F238E27FC236}">
                <a16:creationId xmlns:a16="http://schemas.microsoft.com/office/drawing/2014/main" id="{D3CD9B39-CCB1-B9C9-531E-BA1C61EC2198}"/>
              </a:ext>
            </a:extLst>
          </p:cNvPr>
          <p:cNvSpPr txBox="1"/>
          <p:nvPr/>
        </p:nvSpPr>
        <p:spPr>
          <a:xfrm>
            <a:off x="3429000" y="3112656"/>
            <a:ext cx="3167264" cy="415498"/>
          </a:xfrm>
          <a:prstGeom prst="rect">
            <a:avLst/>
          </a:prstGeom>
          <a:noFill/>
        </p:spPr>
        <p:txBody>
          <a:bodyPr wrap="square" rtlCol="0">
            <a:spAutoFit/>
          </a:bodyPr>
          <a:lstStyle/>
          <a:p>
            <a:r>
              <a:rPr lang="en-US" sz="700" b="1" dirty="0"/>
              <a:t>4. </a:t>
            </a:r>
            <a:r>
              <a:rPr lang="en-US" sz="700" dirty="0"/>
              <a:t>Place and solder the first LED against the spacer as shown. Align the line on the PCB and the flat part of the LED for correct polarity. Try to center the LED and trim excess wire when done.</a:t>
            </a:r>
            <a:endParaRPr lang="en-CA" sz="700" dirty="0"/>
          </a:p>
        </p:txBody>
      </p:sp>
      <p:cxnSp>
        <p:nvCxnSpPr>
          <p:cNvPr id="48" name="Straight Connector 47">
            <a:extLst>
              <a:ext uri="{FF2B5EF4-FFF2-40B4-BE49-F238E27FC236}">
                <a16:creationId xmlns:a16="http://schemas.microsoft.com/office/drawing/2014/main" id="{41896AC5-1FDA-E714-2727-C318D765D7E9}"/>
              </a:ext>
            </a:extLst>
          </p:cNvPr>
          <p:cNvCxnSpPr>
            <a:cxnSpLocks/>
          </p:cNvCxnSpPr>
          <p:nvPr/>
        </p:nvCxnSpPr>
        <p:spPr>
          <a:xfrm>
            <a:off x="609203" y="764642"/>
            <a:ext cx="22791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D5AA965-43ED-D8C4-4B70-5D48EA745ADE}"/>
              </a:ext>
            </a:extLst>
          </p:cNvPr>
          <p:cNvCxnSpPr>
            <a:cxnSpLocks/>
          </p:cNvCxnSpPr>
          <p:nvPr/>
        </p:nvCxnSpPr>
        <p:spPr>
          <a:xfrm>
            <a:off x="593458" y="2653168"/>
            <a:ext cx="22791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569193-D8A0-2B4F-69B9-737EC24E3A10}"/>
              </a:ext>
            </a:extLst>
          </p:cNvPr>
          <p:cNvSpPr txBox="1"/>
          <p:nvPr/>
        </p:nvSpPr>
        <p:spPr>
          <a:xfrm>
            <a:off x="3418334" y="1790432"/>
            <a:ext cx="3167264" cy="307777"/>
          </a:xfrm>
          <a:prstGeom prst="rect">
            <a:avLst/>
          </a:prstGeom>
          <a:noFill/>
        </p:spPr>
        <p:txBody>
          <a:bodyPr wrap="square" rtlCol="0">
            <a:spAutoFit/>
          </a:bodyPr>
          <a:lstStyle/>
          <a:p>
            <a:r>
              <a:rPr lang="en-US" sz="700" b="1" dirty="0"/>
              <a:t>3. </a:t>
            </a:r>
            <a:r>
              <a:rPr lang="en-US" sz="700" dirty="0"/>
              <a:t>Locate the LED spacer in the bag or still attached to the inside of the Flex E Rex head half and insert into the PCB eye hole as shown.</a:t>
            </a:r>
            <a:endParaRPr lang="en-CA" sz="700" dirty="0"/>
          </a:p>
        </p:txBody>
      </p:sp>
      <p:cxnSp>
        <p:nvCxnSpPr>
          <p:cNvPr id="50" name="Straight Arrow Connector 49">
            <a:extLst>
              <a:ext uri="{FF2B5EF4-FFF2-40B4-BE49-F238E27FC236}">
                <a16:creationId xmlns:a16="http://schemas.microsoft.com/office/drawing/2014/main" id="{C70ED5D0-7E92-61AA-2FB4-AE4A60BF86F3}"/>
              </a:ext>
            </a:extLst>
          </p:cNvPr>
          <p:cNvCxnSpPr>
            <a:cxnSpLocks/>
          </p:cNvCxnSpPr>
          <p:nvPr/>
        </p:nvCxnSpPr>
        <p:spPr>
          <a:xfrm>
            <a:off x="1585658" y="3620541"/>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7A13382-0970-5717-2F8B-7B3FE63E30EA}"/>
              </a:ext>
            </a:extLst>
          </p:cNvPr>
          <p:cNvCxnSpPr>
            <a:cxnSpLocks/>
          </p:cNvCxnSpPr>
          <p:nvPr/>
        </p:nvCxnSpPr>
        <p:spPr>
          <a:xfrm>
            <a:off x="4547904" y="2648696"/>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1B903CD-AA46-0153-5B81-28FF036DC508}"/>
              </a:ext>
            </a:extLst>
          </p:cNvPr>
          <p:cNvCxnSpPr>
            <a:cxnSpLocks/>
          </p:cNvCxnSpPr>
          <p:nvPr/>
        </p:nvCxnSpPr>
        <p:spPr>
          <a:xfrm>
            <a:off x="5278203" y="2640053"/>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ED2CD5CB-2643-B8F0-E703-0706D97084A1}"/>
              </a:ext>
            </a:extLst>
          </p:cNvPr>
          <p:cNvSpPr/>
          <p:nvPr/>
        </p:nvSpPr>
        <p:spPr>
          <a:xfrm>
            <a:off x="4877979" y="1278386"/>
            <a:ext cx="427565" cy="421915"/>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78" name="Oval 77">
            <a:extLst>
              <a:ext uri="{FF2B5EF4-FFF2-40B4-BE49-F238E27FC236}">
                <a16:creationId xmlns:a16="http://schemas.microsoft.com/office/drawing/2014/main" id="{F833225A-4C87-B726-05FA-92B67D39465C}"/>
              </a:ext>
            </a:extLst>
          </p:cNvPr>
          <p:cNvSpPr/>
          <p:nvPr/>
        </p:nvSpPr>
        <p:spPr>
          <a:xfrm>
            <a:off x="6053530" y="2190766"/>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79" name="Oval 78">
            <a:extLst>
              <a:ext uri="{FF2B5EF4-FFF2-40B4-BE49-F238E27FC236}">
                <a16:creationId xmlns:a16="http://schemas.microsoft.com/office/drawing/2014/main" id="{64AB89EF-C007-2787-07CC-5C38831CBAE7}"/>
              </a:ext>
            </a:extLst>
          </p:cNvPr>
          <p:cNvSpPr/>
          <p:nvPr/>
        </p:nvSpPr>
        <p:spPr>
          <a:xfrm>
            <a:off x="1790741" y="3356531"/>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81" name="Oval 80">
            <a:extLst>
              <a:ext uri="{FF2B5EF4-FFF2-40B4-BE49-F238E27FC236}">
                <a16:creationId xmlns:a16="http://schemas.microsoft.com/office/drawing/2014/main" id="{87AB324C-B610-BBA1-84CF-DA61ED12FD5A}"/>
              </a:ext>
            </a:extLst>
          </p:cNvPr>
          <p:cNvSpPr/>
          <p:nvPr/>
        </p:nvSpPr>
        <p:spPr>
          <a:xfrm>
            <a:off x="2585411" y="3180259"/>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82" name="Oval 81">
            <a:extLst>
              <a:ext uri="{FF2B5EF4-FFF2-40B4-BE49-F238E27FC236}">
                <a16:creationId xmlns:a16="http://schemas.microsoft.com/office/drawing/2014/main" id="{7D01DDA1-BB33-22B0-8AC1-B8DFC463C6E7}"/>
              </a:ext>
            </a:extLst>
          </p:cNvPr>
          <p:cNvSpPr/>
          <p:nvPr/>
        </p:nvSpPr>
        <p:spPr>
          <a:xfrm>
            <a:off x="2602844" y="3711546"/>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24" name="Oval 123">
            <a:extLst>
              <a:ext uri="{FF2B5EF4-FFF2-40B4-BE49-F238E27FC236}">
                <a16:creationId xmlns:a16="http://schemas.microsoft.com/office/drawing/2014/main" id="{F68535B2-9558-F9EC-B463-AF31EEEC5AFD}"/>
              </a:ext>
            </a:extLst>
          </p:cNvPr>
          <p:cNvSpPr/>
          <p:nvPr/>
        </p:nvSpPr>
        <p:spPr>
          <a:xfrm>
            <a:off x="3960204" y="2438647"/>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9" name="Oval 8">
            <a:extLst>
              <a:ext uri="{FF2B5EF4-FFF2-40B4-BE49-F238E27FC236}">
                <a16:creationId xmlns:a16="http://schemas.microsoft.com/office/drawing/2014/main" id="{8F06E61F-B549-D412-1B24-93483BD3F6A6}"/>
              </a:ext>
            </a:extLst>
          </p:cNvPr>
          <p:cNvSpPr/>
          <p:nvPr/>
        </p:nvSpPr>
        <p:spPr>
          <a:xfrm>
            <a:off x="4490830" y="3449073"/>
            <a:ext cx="610881" cy="579497"/>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pic>
        <p:nvPicPr>
          <p:cNvPr id="12" name="Picture 11" descr="A red and grey light emitting diode&#10;&#10;Description automatically generated">
            <a:extLst>
              <a:ext uri="{FF2B5EF4-FFF2-40B4-BE49-F238E27FC236}">
                <a16:creationId xmlns:a16="http://schemas.microsoft.com/office/drawing/2014/main" id="{41CAAA76-EF1C-C627-ABD6-17C7845C52D2}"/>
              </a:ext>
            </a:extLst>
          </p:cNvPr>
          <p:cNvPicPr>
            <a:picLocks noChangeAspect="1"/>
          </p:cNvPicPr>
          <p:nvPr/>
        </p:nvPicPr>
        <p:blipFill rotWithShape="1">
          <a:blip r:embed="rId13">
            <a:extLst>
              <a:ext uri="{28A0092B-C50C-407E-A947-70E740481C1C}">
                <a14:useLocalDpi xmlns:a14="http://schemas.microsoft.com/office/drawing/2010/main" val="0"/>
              </a:ext>
            </a:extLst>
          </a:blip>
          <a:srcRect t="27644" b="22702"/>
          <a:stretch/>
        </p:blipFill>
        <p:spPr>
          <a:xfrm>
            <a:off x="5751832" y="3674298"/>
            <a:ext cx="792718" cy="891039"/>
          </a:xfrm>
          <a:prstGeom prst="rect">
            <a:avLst/>
          </a:prstGeom>
        </p:spPr>
      </p:pic>
      <p:pic>
        <p:nvPicPr>
          <p:cNvPr id="13" name="Picture 12" descr="A red and grey light emitting diode&#10;&#10;Description automatically generated">
            <a:extLst>
              <a:ext uri="{FF2B5EF4-FFF2-40B4-BE49-F238E27FC236}">
                <a16:creationId xmlns:a16="http://schemas.microsoft.com/office/drawing/2014/main" id="{476953E6-9DFF-0C6A-2234-82755B3EA97B}"/>
              </a:ext>
            </a:extLst>
          </p:cNvPr>
          <p:cNvPicPr>
            <a:picLocks noChangeAspect="1"/>
          </p:cNvPicPr>
          <p:nvPr/>
        </p:nvPicPr>
        <p:blipFill rotWithShape="1">
          <a:blip r:embed="rId13">
            <a:extLst>
              <a:ext uri="{28A0092B-C50C-407E-A947-70E740481C1C}">
                <a14:useLocalDpi xmlns:a14="http://schemas.microsoft.com/office/drawing/2010/main" val="0"/>
              </a:ext>
            </a:extLst>
          </a:blip>
          <a:srcRect b="76610"/>
          <a:stretch/>
        </p:blipFill>
        <p:spPr>
          <a:xfrm>
            <a:off x="5818272" y="3373588"/>
            <a:ext cx="619493" cy="328021"/>
          </a:xfrm>
          <a:prstGeom prst="rect">
            <a:avLst/>
          </a:prstGeom>
        </p:spPr>
      </p:pic>
      <p:pic>
        <p:nvPicPr>
          <p:cNvPr id="31" name="Picture 30" descr="A diagram of a solder&#10;&#10;Description automatically generated">
            <a:extLst>
              <a:ext uri="{FF2B5EF4-FFF2-40B4-BE49-F238E27FC236}">
                <a16:creationId xmlns:a16="http://schemas.microsoft.com/office/drawing/2014/main" id="{DEA8D359-BD9B-D4FE-62A1-D91FA22BC0B1}"/>
              </a:ext>
            </a:extLst>
          </p:cNvPr>
          <p:cNvPicPr>
            <a:picLocks noChangeAspect="1"/>
          </p:cNvPicPr>
          <p:nvPr/>
        </p:nvPicPr>
        <p:blipFill rotWithShape="1">
          <a:blip r:embed="rId14">
            <a:extLst>
              <a:ext uri="{28A0092B-C50C-407E-A947-70E740481C1C}">
                <a14:useLocalDpi xmlns:a14="http://schemas.microsoft.com/office/drawing/2010/main" val="0"/>
              </a:ext>
            </a:extLst>
          </a:blip>
          <a:srcRect r="35257"/>
          <a:stretch/>
        </p:blipFill>
        <p:spPr>
          <a:xfrm>
            <a:off x="1062828" y="3992892"/>
            <a:ext cx="1210106" cy="528022"/>
          </a:xfrm>
          <a:prstGeom prst="rect">
            <a:avLst/>
          </a:prstGeom>
        </p:spPr>
      </p:pic>
      <p:pic>
        <p:nvPicPr>
          <p:cNvPr id="51" name="Picture 50" descr="A red object in the sky&#10;&#10;Description automatically generated">
            <a:extLst>
              <a:ext uri="{FF2B5EF4-FFF2-40B4-BE49-F238E27FC236}">
                <a16:creationId xmlns:a16="http://schemas.microsoft.com/office/drawing/2014/main" id="{EC933DB3-18EC-1D0B-0E29-341FE85E9C5F}"/>
              </a:ext>
            </a:extLst>
          </p:cNvPr>
          <p:cNvPicPr>
            <a:picLocks noChangeAspect="1"/>
          </p:cNvPicPr>
          <p:nvPr/>
        </p:nvPicPr>
        <p:blipFill rotWithShape="1">
          <a:blip r:embed="rId15">
            <a:extLst>
              <a:ext uri="{28A0092B-C50C-407E-A947-70E740481C1C}">
                <a14:useLocalDpi xmlns:a14="http://schemas.microsoft.com/office/drawing/2010/main" val="0"/>
              </a:ext>
            </a:extLst>
          </a:blip>
          <a:srcRect l="35233" t="44776" r="38668" b="40855"/>
          <a:stretch/>
        </p:blipFill>
        <p:spPr>
          <a:xfrm>
            <a:off x="4591764" y="2293532"/>
            <a:ext cx="748692" cy="732084"/>
          </a:xfrm>
          <a:prstGeom prst="rect">
            <a:avLst/>
          </a:prstGeom>
        </p:spPr>
      </p:pic>
      <p:pic>
        <p:nvPicPr>
          <p:cNvPr id="57" name="Picture 56" descr="A green circuit board with a gold and silver metal part&#10;&#10;Description automatically generated with medium confidence">
            <a:extLst>
              <a:ext uri="{FF2B5EF4-FFF2-40B4-BE49-F238E27FC236}">
                <a16:creationId xmlns:a16="http://schemas.microsoft.com/office/drawing/2014/main" id="{D45CB90B-6391-D926-EA25-3EBC8ED5F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572" y="6539829"/>
            <a:ext cx="2084827" cy="3702654"/>
          </a:xfrm>
          <a:prstGeom prst="rect">
            <a:avLst/>
          </a:prstGeom>
        </p:spPr>
      </p:pic>
      <p:pic>
        <p:nvPicPr>
          <p:cNvPr id="58" name="Picture 57" descr="A green circuit board with a red button&#10;&#10;Description automatically generated">
            <a:extLst>
              <a:ext uri="{FF2B5EF4-FFF2-40B4-BE49-F238E27FC236}">
                <a16:creationId xmlns:a16="http://schemas.microsoft.com/office/drawing/2014/main" id="{20B16D3B-1CAC-A21E-A093-59A250566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002" y="5646738"/>
            <a:ext cx="1485517" cy="2638278"/>
          </a:xfrm>
          <a:prstGeom prst="rect">
            <a:avLst/>
          </a:prstGeom>
        </p:spPr>
      </p:pic>
      <p:pic>
        <p:nvPicPr>
          <p:cNvPr id="59" name="Picture 58" descr="A red object with a hole&#10;&#10;Description automatically generated">
            <a:extLst>
              <a:ext uri="{FF2B5EF4-FFF2-40B4-BE49-F238E27FC236}">
                <a16:creationId xmlns:a16="http://schemas.microsoft.com/office/drawing/2014/main" id="{4C9E7699-9583-C21A-344C-6765A96B8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937" y="5985871"/>
            <a:ext cx="1290322" cy="2291613"/>
          </a:xfrm>
          <a:prstGeom prst="rect">
            <a:avLst/>
          </a:prstGeom>
        </p:spPr>
      </p:pic>
      <p:pic>
        <p:nvPicPr>
          <p:cNvPr id="60" name="Picture 59" descr="A green circuit board with wires&#10;&#10;Description automatically generated">
            <a:extLst>
              <a:ext uri="{FF2B5EF4-FFF2-40B4-BE49-F238E27FC236}">
                <a16:creationId xmlns:a16="http://schemas.microsoft.com/office/drawing/2014/main" id="{A39D9E51-F293-B3D6-77D9-24BAFC9FB2F6}"/>
              </a:ext>
            </a:extLst>
          </p:cNvPr>
          <p:cNvPicPr>
            <a:picLocks noChangeAspect="1"/>
          </p:cNvPicPr>
          <p:nvPr/>
        </p:nvPicPr>
        <p:blipFill rotWithShape="1">
          <a:blip r:embed="rId5">
            <a:extLst>
              <a:ext uri="{28A0092B-C50C-407E-A947-70E740481C1C}">
                <a14:useLocalDpi xmlns:a14="http://schemas.microsoft.com/office/drawing/2010/main" val="0"/>
              </a:ext>
            </a:extLst>
          </a:blip>
          <a:srcRect b="33023"/>
          <a:stretch/>
        </p:blipFill>
        <p:spPr>
          <a:xfrm>
            <a:off x="3794323" y="3417492"/>
            <a:ext cx="2417891" cy="2876104"/>
          </a:xfrm>
          <a:prstGeom prst="rect">
            <a:avLst/>
          </a:prstGeom>
        </p:spPr>
      </p:pic>
      <p:pic>
        <p:nvPicPr>
          <p:cNvPr id="61" name="Picture 60" descr="A green circuit board with a black background&#10;&#10;Description automatically generated">
            <a:extLst>
              <a:ext uri="{FF2B5EF4-FFF2-40B4-BE49-F238E27FC236}">
                <a16:creationId xmlns:a16="http://schemas.microsoft.com/office/drawing/2014/main" id="{67C87C41-EAE2-9A4F-F953-BCB23613EE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355" y="4930017"/>
            <a:ext cx="3266281" cy="5800914"/>
          </a:xfrm>
          <a:prstGeom prst="rect">
            <a:avLst/>
          </a:prstGeom>
        </p:spPr>
      </p:pic>
      <p:pic>
        <p:nvPicPr>
          <p:cNvPr id="62" name="Picture 61" descr="A green circuit board with white text&#10;&#10;Description automatically generated">
            <a:extLst>
              <a:ext uri="{FF2B5EF4-FFF2-40B4-BE49-F238E27FC236}">
                <a16:creationId xmlns:a16="http://schemas.microsoft.com/office/drawing/2014/main" id="{8797F4B6-3A4A-5703-D29B-D94D9E9A73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7617" y="5856994"/>
            <a:ext cx="2599485" cy="4616684"/>
          </a:xfrm>
          <a:prstGeom prst="rect">
            <a:avLst/>
          </a:prstGeom>
        </p:spPr>
      </p:pic>
      <p:pic>
        <p:nvPicPr>
          <p:cNvPr id="63" name="Picture 62" descr="A small green circuit board and a coin&#10;&#10;Description automatically generated">
            <a:extLst>
              <a:ext uri="{FF2B5EF4-FFF2-40B4-BE49-F238E27FC236}">
                <a16:creationId xmlns:a16="http://schemas.microsoft.com/office/drawing/2014/main" id="{4F0D83DA-99A7-002A-F5AB-8AA2A2DA8474}"/>
              </a:ext>
            </a:extLst>
          </p:cNvPr>
          <p:cNvPicPr>
            <a:picLocks noChangeAspect="1"/>
          </p:cNvPicPr>
          <p:nvPr/>
        </p:nvPicPr>
        <p:blipFill rotWithShape="1">
          <a:blip r:embed="rId8">
            <a:extLst>
              <a:ext uri="{28A0092B-C50C-407E-A947-70E740481C1C}">
                <a14:useLocalDpi xmlns:a14="http://schemas.microsoft.com/office/drawing/2010/main" val="0"/>
              </a:ext>
            </a:extLst>
          </a:blip>
          <a:srcRect t="43318" r="62036" b="36859"/>
          <a:stretch/>
        </p:blipFill>
        <p:spPr>
          <a:xfrm>
            <a:off x="638321" y="6192520"/>
            <a:ext cx="822495" cy="762719"/>
          </a:xfrm>
          <a:prstGeom prst="rect">
            <a:avLst/>
          </a:prstGeom>
        </p:spPr>
      </p:pic>
      <p:pic>
        <p:nvPicPr>
          <p:cNvPr id="64" name="Picture 63" descr="A red plastic object with a hole&#10;&#10;Description automatically generated">
            <a:extLst>
              <a:ext uri="{FF2B5EF4-FFF2-40B4-BE49-F238E27FC236}">
                <a16:creationId xmlns:a16="http://schemas.microsoft.com/office/drawing/2014/main" id="{8E797A7C-F549-A8A7-C577-23DAB7294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0208" y="4879490"/>
            <a:ext cx="753429" cy="1338089"/>
          </a:xfrm>
          <a:prstGeom prst="rect">
            <a:avLst/>
          </a:prstGeom>
        </p:spPr>
      </p:pic>
      <p:pic>
        <p:nvPicPr>
          <p:cNvPr id="65" name="Picture 64" descr="A red plastic dinosaur skeleton&#10;&#10;Description automatically generated">
            <a:extLst>
              <a:ext uri="{FF2B5EF4-FFF2-40B4-BE49-F238E27FC236}">
                <a16:creationId xmlns:a16="http://schemas.microsoft.com/office/drawing/2014/main" id="{CEBDCDB6-542C-FDF7-AA51-DB6603BA70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8311" y="5221397"/>
            <a:ext cx="1113556" cy="1977676"/>
          </a:xfrm>
          <a:prstGeom prst="rect">
            <a:avLst/>
          </a:prstGeom>
        </p:spPr>
      </p:pic>
      <p:pic>
        <p:nvPicPr>
          <p:cNvPr id="66" name="Picture 65" descr="A group of electronic components&#10;&#10;Description automatically generated">
            <a:extLst>
              <a:ext uri="{FF2B5EF4-FFF2-40B4-BE49-F238E27FC236}">
                <a16:creationId xmlns:a16="http://schemas.microsoft.com/office/drawing/2014/main" id="{307B9EB9-8B9E-2C6E-BAE4-D0C6E8D32B98}"/>
              </a:ext>
            </a:extLst>
          </p:cNvPr>
          <p:cNvPicPr>
            <a:picLocks noChangeAspect="1"/>
          </p:cNvPicPr>
          <p:nvPr/>
        </p:nvPicPr>
        <p:blipFill rotWithShape="1">
          <a:blip r:embed="rId11">
            <a:extLst>
              <a:ext uri="{28A0092B-C50C-407E-A947-70E740481C1C}">
                <a14:useLocalDpi xmlns:a14="http://schemas.microsoft.com/office/drawing/2010/main" val="0"/>
              </a:ext>
            </a:extLst>
          </a:blip>
          <a:srcRect l="52948" t="33823" b="31376"/>
          <a:stretch/>
        </p:blipFill>
        <p:spPr>
          <a:xfrm>
            <a:off x="1306275" y="5211963"/>
            <a:ext cx="1083036" cy="1422650"/>
          </a:xfrm>
          <a:prstGeom prst="rect">
            <a:avLst/>
          </a:prstGeom>
        </p:spPr>
      </p:pic>
      <p:sp>
        <p:nvSpPr>
          <p:cNvPr id="67" name="Rectangle 66">
            <a:extLst>
              <a:ext uri="{FF2B5EF4-FFF2-40B4-BE49-F238E27FC236}">
                <a16:creationId xmlns:a16="http://schemas.microsoft.com/office/drawing/2014/main" id="{B673D6E9-1E4E-5D0E-2445-4308D83FD9BB}"/>
              </a:ext>
            </a:extLst>
          </p:cNvPr>
          <p:cNvSpPr/>
          <p:nvPr/>
        </p:nvSpPr>
        <p:spPr>
          <a:xfrm>
            <a:off x="-10901" y="4575875"/>
            <a:ext cx="6858000" cy="5975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pic>
        <p:nvPicPr>
          <p:cNvPr id="68" name="Picture 67" descr="A white text on a black background">
            <a:extLst>
              <a:ext uri="{FF2B5EF4-FFF2-40B4-BE49-F238E27FC236}">
                <a16:creationId xmlns:a16="http://schemas.microsoft.com/office/drawing/2014/main" id="{EB5E4C3E-6C7D-6674-857A-5588734BE8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8099" y="4575875"/>
            <a:ext cx="2889057" cy="597573"/>
          </a:xfrm>
          <a:prstGeom prst="rect">
            <a:avLst/>
          </a:prstGeom>
        </p:spPr>
      </p:pic>
      <p:pic>
        <p:nvPicPr>
          <p:cNvPr id="69" name="Picture 68" descr="A white text on a black background">
            <a:extLst>
              <a:ext uri="{FF2B5EF4-FFF2-40B4-BE49-F238E27FC236}">
                <a16:creationId xmlns:a16="http://schemas.microsoft.com/office/drawing/2014/main" id="{D77FF4B6-D5C4-21C5-EDD4-345BCA5892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01" y="4575875"/>
            <a:ext cx="2889057" cy="597573"/>
          </a:xfrm>
          <a:prstGeom prst="rect">
            <a:avLst/>
          </a:prstGeom>
        </p:spPr>
      </p:pic>
      <p:pic>
        <p:nvPicPr>
          <p:cNvPr id="70" name="Picture 69" descr="A group of electronic components&#10;&#10;Description automatically generated">
            <a:extLst>
              <a:ext uri="{FF2B5EF4-FFF2-40B4-BE49-F238E27FC236}">
                <a16:creationId xmlns:a16="http://schemas.microsoft.com/office/drawing/2014/main" id="{4659A83B-BC33-5CE1-93BF-EA42A2851842}"/>
              </a:ext>
            </a:extLst>
          </p:cNvPr>
          <p:cNvPicPr>
            <a:picLocks noChangeAspect="1"/>
          </p:cNvPicPr>
          <p:nvPr/>
        </p:nvPicPr>
        <p:blipFill rotWithShape="1">
          <a:blip r:embed="rId11">
            <a:extLst>
              <a:ext uri="{28A0092B-C50C-407E-A947-70E740481C1C}">
                <a14:useLocalDpi xmlns:a14="http://schemas.microsoft.com/office/drawing/2010/main" val="0"/>
              </a:ext>
            </a:extLst>
          </a:blip>
          <a:srcRect t="39337" r="47899" b="31312"/>
          <a:stretch/>
        </p:blipFill>
        <p:spPr>
          <a:xfrm>
            <a:off x="-62996" y="5328990"/>
            <a:ext cx="1293365" cy="1294045"/>
          </a:xfrm>
          <a:prstGeom prst="rect">
            <a:avLst/>
          </a:prstGeom>
        </p:spPr>
      </p:pic>
      <p:sp>
        <p:nvSpPr>
          <p:cNvPr id="71" name="TextBox 70">
            <a:extLst>
              <a:ext uri="{FF2B5EF4-FFF2-40B4-BE49-F238E27FC236}">
                <a16:creationId xmlns:a16="http://schemas.microsoft.com/office/drawing/2014/main" id="{687DA267-C313-C2C9-A7C8-2644FE36F94E}"/>
              </a:ext>
            </a:extLst>
          </p:cNvPr>
          <p:cNvSpPr txBox="1"/>
          <p:nvPr/>
        </p:nvSpPr>
        <p:spPr>
          <a:xfrm>
            <a:off x="1164511" y="5124477"/>
            <a:ext cx="1046440" cy="276999"/>
          </a:xfrm>
          <a:prstGeom prst="rect">
            <a:avLst/>
          </a:prstGeom>
          <a:noFill/>
        </p:spPr>
        <p:txBody>
          <a:bodyPr wrap="square" rtlCol="0">
            <a:spAutoFit/>
          </a:bodyPr>
          <a:lstStyle/>
          <a:p>
            <a:pPr algn="ctr"/>
            <a:r>
              <a:rPr lang="en-US" sz="1200" b="1" dirty="0"/>
              <a:t>Parts List</a:t>
            </a:r>
            <a:endParaRPr lang="en-CA" sz="1200" b="1" dirty="0"/>
          </a:p>
        </p:txBody>
      </p:sp>
      <p:sp>
        <p:nvSpPr>
          <p:cNvPr id="72" name="TextBox 71">
            <a:extLst>
              <a:ext uri="{FF2B5EF4-FFF2-40B4-BE49-F238E27FC236}">
                <a16:creationId xmlns:a16="http://schemas.microsoft.com/office/drawing/2014/main" id="{59B343CB-6B2C-9F9A-FC47-23757415102A}"/>
              </a:ext>
            </a:extLst>
          </p:cNvPr>
          <p:cNvSpPr txBox="1"/>
          <p:nvPr/>
        </p:nvSpPr>
        <p:spPr>
          <a:xfrm>
            <a:off x="161196" y="6229999"/>
            <a:ext cx="1046440" cy="200055"/>
          </a:xfrm>
          <a:prstGeom prst="rect">
            <a:avLst/>
          </a:prstGeom>
          <a:noFill/>
        </p:spPr>
        <p:txBody>
          <a:bodyPr wrap="square" rtlCol="0">
            <a:spAutoFit/>
          </a:bodyPr>
          <a:lstStyle/>
          <a:p>
            <a:r>
              <a:rPr lang="en-US" sz="700" dirty="0"/>
              <a:t>2x LEDs</a:t>
            </a:r>
            <a:endParaRPr lang="en-CA" sz="700" dirty="0"/>
          </a:p>
        </p:txBody>
      </p:sp>
      <p:sp>
        <p:nvSpPr>
          <p:cNvPr id="73" name="TextBox 72">
            <a:extLst>
              <a:ext uri="{FF2B5EF4-FFF2-40B4-BE49-F238E27FC236}">
                <a16:creationId xmlns:a16="http://schemas.microsoft.com/office/drawing/2014/main" id="{7698A302-BED2-1363-261D-7B40AC408770}"/>
              </a:ext>
            </a:extLst>
          </p:cNvPr>
          <p:cNvSpPr txBox="1"/>
          <p:nvPr/>
        </p:nvSpPr>
        <p:spPr>
          <a:xfrm>
            <a:off x="714308" y="6109908"/>
            <a:ext cx="1046440" cy="200055"/>
          </a:xfrm>
          <a:prstGeom prst="rect">
            <a:avLst/>
          </a:prstGeom>
          <a:noFill/>
        </p:spPr>
        <p:txBody>
          <a:bodyPr wrap="square" rtlCol="0">
            <a:spAutoFit/>
          </a:bodyPr>
          <a:lstStyle/>
          <a:p>
            <a:r>
              <a:rPr lang="en-US" sz="700" dirty="0"/>
              <a:t>1x Switch</a:t>
            </a:r>
            <a:endParaRPr lang="en-CA" sz="700" dirty="0"/>
          </a:p>
        </p:txBody>
      </p:sp>
      <p:sp>
        <p:nvSpPr>
          <p:cNvPr id="74" name="TextBox 73">
            <a:extLst>
              <a:ext uri="{FF2B5EF4-FFF2-40B4-BE49-F238E27FC236}">
                <a16:creationId xmlns:a16="http://schemas.microsoft.com/office/drawing/2014/main" id="{501A04D7-AB37-4052-5F98-28C3889D759F}"/>
              </a:ext>
            </a:extLst>
          </p:cNvPr>
          <p:cNvSpPr txBox="1"/>
          <p:nvPr/>
        </p:nvSpPr>
        <p:spPr>
          <a:xfrm>
            <a:off x="1483923" y="6393174"/>
            <a:ext cx="1046440" cy="200055"/>
          </a:xfrm>
          <a:prstGeom prst="rect">
            <a:avLst/>
          </a:prstGeom>
          <a:noFill/>
        </p:spPr>
        <p:txBody>
          <a:bodyPr wrap="square" rtlCol="0">
            <a:spAutoFit/>
          </a:bodyPr>
          <a:lstStyle/>
          <a:p>
            <a:r>
              <a:rPr lang="en-US" sz="700" dirty="0"/>
              <a:t>1x PCB</a:t>
            </a:r>
            <a:endParaRPr lang="en-CA" sz="700" dirty="0"/>
          </a:p>
        </p:txBody>
      </p:sp>
      <p:sp>
        <p:nvSpPr>
          <p:cNvPr id="80" name="TextBox 79">
            <a:extLst>
              <a:ext uri="{FF2B5EF4-FFF2-40B4-BE49-F238E27FC236}">
                <a16:creationId xmlns:a16="http://schemas.microsoft.com/office/drawing/2014/main" id="{A193D5F2-A956-13B9-8FD4-05C2210AC3AD}"/>
              </a:ext>
            </a:extLst>
          </p:cNvPr>
          <p:cNvSpPr txBox="1"/>
          <p:nvPr/>
        </p:nvSpPr>
        <p:spPr>
          <a:xfrm>
            <a:off x="256341" y="5491560"/>
            <a:ext cx="1046440" cy="200055"/>
          </a:xfrm>
          <a:prstGeom prst="rect">
            <a:avLst/>
          </a:prstGeom>
          <a:noFill/>
        </p:spPr>
        <p:txBody>
          <a:bodyPr wrap="square" rtlCol="0">
            <a:spAutoFit/>
          </a:bodyPr>
          <a:lstStyle/>
          <a:p>
            <a:r>
              <a:rPr lang="en-US" sz="700" dirty="0"/>
              <a:t>2x Resistors</a:t>
            </a:r>
            <a:endParaRPr lang="en-CA" sz="700" dirty="0"/>
          </a:p>
        </p:txBody>
      </p:sp>
      <p:sp>
        <p:nvSpPr>
          <p:cNvPr id="126" name="TextBox 125">
            <a:extLst>
              <a:ext uri="{FF2B5EF4-FFF2-40B4-BE49-F238E27FC236}">
                <a16:creationId xmlns:a16="http://schemas.microsoft.com/office/drawing/2014/main" id="{D5DEDBBC-58BF-B8C5-70CA-593716EF8F6A}"/>
              </a:ext>
            </a:extLst>
          </p:cNvPr>
          <p:cNvSpPr txBox="1"/>
          <p:nvPr/>
        </p:nvSpPr>
        <p:spPr>
          <a:xfrm>
            <a:off x="1244816" y="5624277"/>
            <a:ext cx="1215928" cy="200055"/>
          </a:xfrm>
          <a:prstGeom prst="rect">
            <a:avLst/>
          </a:prstGeom>
          <a:noFill/>
        </p:spPr>
        <p:txBody>
          <a:bodyPr wrap="square" rtlCol="0">
            <a:spAutoFit/>
          </a:bodyPr>
          <a:lstStyle/>
          <a:p>
            <a:r>
              <a:rPr lang="en-US" sz="700" dirty="0"/>
              <a:t>1x Battery Holder</a:t>
            </a:r>
            <a:endParaRPr lang="en-CA" sz="700" dirty="0"/>
          </a:p>
        </p:txBody>
      </p:sp>
      <p:sp>
        <p:nvSpPr>
          <p:cNvPr id="127" name="TextBox 126">
            <a:extLst>
              <a:ext uri="{FF2B5EF4-FFF2-40B4-BE49-F238E27FC236}">
                <a16:creationId xmlns:a16="http://schemas.microsoft.com/office/drawing/2014/main" id="{727F97F9-3792-E0D1-56E1-8A0E3FEE69CC}"/>
              </a:ext>
            </a:extLst>
          </p:cNvPr>
          <p:cNvSpPr txBox="1"/>
          <p:nvPr/>
        </p:nvSpPr>
        <p:spPr>
          <a:xfrm>
            <a:off x="658492" y="6819151"/>
            <a:ext cx="1046440" cy="200055"/>
          </a:xfrm>
          <a:prstGeom prst="rect">
            <a:avLst/>
          </a:prstGeom>
          <a:noFill/>
        </p:spPr>
        <p:txBody>
          <a:bodyPr wrap="square" rtlCol="0">
            <a:spAutoFit/>
          </a:bodyPr>
          <a:lstStyle/>
          <a:p>
            <a:r>
              <a:rPr lang="en-US" sz="700" dirty="0"/>
              <a:t>1x Coin Cell</a:t>
            </a:r>
            <a:endParaRPr lang="en-CA" sz="700" dirty="0"/>
          </a:p>
        </p:txBody>
      </p:sp>
      <p:sp>
        <p:nvSpPr>
          <p:cNvPr id="128" name="TextBox 127">
            <a:extLst>
              <a:ext uri="{FF2B5EF4-FFF2-40B4-BE49-F238E27FC236}">
                <a16:creationId xmlns:a16="http://schemas.microsoft.com/office/drawing/2014/main" id="{A58377DA-CDA9-B0C5-A582-1BC5434110EE}"/>
              </a:ext>
            </a:extLst>
          </p:cNvPr>
          <p:cNvSpPr txBox="1"/>
          <p:nvPr/>
        </p:nvSpPr>
        <p:spPr>
          <a:xfrm>
            <a:off x="2433506" y="5744224"/>
            <a:ext cx="1046440" cy="200055"/>
          </a:xfrm>
          <a:prstGeom prst="rect">
            <a:avLst/>
          </a:prstGeom>
          <a:noFill/>
        </p:spPr>
        <p:txBody>
          <a:bodyPr wrap="square" rtlCol="0">
            <a:spAutoFit/>
          </a:bodyPr>
          <a:lstStyle/>
          <a:p>
            <a:r>
              <a:rPr lang="en-US" sz="700" dirty="0"/>
              <a:t>1x Flex-E Rex Head Half</a:t>
            </a:r>
            <a:endParaRPr lang="en-CA" sz="700" dirty="0"/>
          </a:p>
        </p:txBody>
      </p:sp>
      <p:sp>
        <p:nvSpPr>
          <p:cNvPr id="129" name="TextBox 128">
            <a:extLst>
              <a:ext uri="{FF2B5EF4-FFF2-40B4-BE49-F238E27FC236}">
                <a16:creationId xmlns:a16="http://schemas.microsoft.com/office/drawing/2014/main" id="{C649AC63-0FEC-955C-5E94-018853CE4923}"/>
              </a:ext>
            </a:extLst>
          </p:cNvPr>
          <p:cNvSpPr txBox="1"/>
          <p:nvPr/>
        </p:nvSpPr>
        <p:spPr>
          <a:xfrm>
            <a:off x="2456483" y="6725506"/>
            <a:ext cx="1205564" cy="307777"/>
          </a:xfrm>
          <a:prstGeom prst="rect">
            <a:avLst/>
          </a:prstGeom>
          <a:noFill/>
        </p:spPr>
        <p:txBody>
          <a:bodyPr wrap="square" rtlCol="0">
            <a:spAutoFit/>
          </a:bodyPr>
          <a:lstStyle/>
          <a:p>
            <a:r>
              <a:rPr lang="en-US" sz="700" dirty="0"/>
              <a:t>1x Flex-E Rex Body and Head</a:t>
            </a:r>
            <a:endParaRPr lang="en-CA" sz="700" dirty="0"/>
          </a:p>
        </p:txBody>
      </p:sp>
      <p:sp>
        <p:nvSpPr>
          <p:cNvPr id="130" name="TextBox 129">
            <a:extLst>
              <a:ext uri="{FF2B5EF4-FFF2-40B4-BE49-F238E27FC236}">
                <a16:creationId xmlns:a16="http://schemas.microsoft.com/office/drawing/2014/main" id="{EBC4F7D7-7CAD-30F6-B551-C663FF4AED68}"/>
              </a:ext>
            </a:extLst>
          </p:cNvPr>
          <p:cNvSpPr txBox="1"/>
          <p:nvPr/>
        </p:nvSpPr>
        <p:spPr>
          <a:xfrm>
            <a:off x="803255" y="6968061"/>
            <a:ext cx="1892667" cy="276999"/>
          </a:xfrm>
          <a:prstGeom prst="rect">
            <a:avLst/>
          </a:prstGeom>
          <a:noFill/>
        </p:spPr>
        <p:txBody>
          <a:bodyPr wrap="square" rtlCol="0">
            <a:spAutoFit/>
          </a:bodyPr>
          <a:lstStyle/>
          <a:p>
            <a:pPr algn="ctr"/>
            <a:r>
              <a:rPr lang="en-US" sz="1200" b="1" dirty="0"/>
              <a:t>Assembly Steps</a:t>
            </a:r>
            <a:endParaRPr lang="en-CA" sz="1200" b="1" dirty="0"/>
          </a:p>
        </p:txBody>
      </p:sp>
      <p:sp>
        <p:nvSpPr>
          <p:cNvPr id="131" name="TextBox 130">
            <a:extLst>
              <a:ext uri="{FF2B5EF4-FFF2-40B4-BE49-F238E27FC236}">
                <a16:creationId xmlns:a16="http://schemas.microsoft.com/office/drawing/2014/main" id="{3B2EE980-04AC-2E82-3A86-4843E290D5F3}"/>
              </a:ext>
            </a:extLst>
          </p:cNvPr>
          <p:cNvSpPr txBox="1"/>
          <p:nvPr/>
        </p:nvSpPr>
        <p:spPr>
          <a:xfrm>
            <a:off x="-20049" y="7348258"/>
            <a:ext cx="3412638" cy="415498"/>
          </a:xfrm>
          <a:prstGeom prst="rect">
            <a:avLst/>
          </a:prstGeom>
          <a:noFill/>
        </p:spPr>
        <p:txBody>
          <a:bodyPr wrap="square" rtlCol="0">
            <a:spAutoFit/>
          </a:bodyPr>
          <a:lstStyle/>
          <a:p>
            <a:r>
              <a:rPr lang="en-US" sz="700" b="1" dirty="0"/>
              <a:t>1. </a:t>
            </a:r>
            <a:r>
              <a:rPr lang="en-US" sz="700" dirty="0"/>
              <a:t>Place the switch and battery holder as shown and solder into place from the backside. For a good solder joint apply heat to both the pad and component for 1-3 seconds and then press solder into the heated area. See the image below for tips!</a:t>
            </a:r>
            <a:endParaRPr lang="en-CA" sz="700" dirty="0"/>
          </a:p>
        </p:txBody>
      </p:sp>
      <p:sp>
        <p:nvSpPr>
          <p:cNvPr id="132" name="TextBox 131">
            <a:extLst>
              <a:ext uri="{FF2B5EF4-FFF2-40B4-BE49-F238E27FC236}">
                <a16:creationId xmlns:a16="http://schemas.microsoft.com/office/drawing/2014/main" id="{CEAC8EF0-8C94-FA33-A106-049751723028}"/>
              </a:ext>
            </a:extLst>
          </p:cNvPr>
          <p:cNvSpPr txBox="1"/>
          <p:nvPr/>
        </p:nvSpPr>
        <p:spPr>
          <a:xfrm>
            <a:off x="-21802" y="7218215"/>
            <a:ext cx="3530600" cy="200055"/>
          </a:xfrm>
          <a:prstGeom prst="rect">
            <a:avLst/>
          </a:prstGeom>
          <a:noFill/>
        </p:spPr>
        <p:txBody>
          <a:bodyPr wrap="square">
            <a:spAutoFit/>
          </a:bodyPr>
          <a:lstStyle/>
          <a:p>
            <a:r>
              <a:rPr lang="en-US" sz="700" b="1" dirty="0"/>
              <a:t>0. </a:t>
            </a:r>
            <a:r>
              <a:rPr lang="en-US" sz="700" dirty="0"/>
              <a:t>Pre-heat soldering iron to ~350*C/~650*F</a:t>
            </a:r>
            <a:endParaRPr lang="en-CA" sz="700" dirty="0"/>
          </a:p>
        </p:txBody>
      </p:sp>
      <p:sp>
        <p:nvSpPr>
          <p:cNvPr id="133" name="TextBox 132">
            <a:extLst>
              <a:ext uri="{FF2B5EF4-FFF2-40B4-BE49-F238E27FC236}">
                <a16:creationId xmlns:a16="http://schemas.microsoft.com/office/drawing/2014/main" id="{EC362474-4B2F-9577-3507-852D64E29C41}"/>
              </a:ext>
            </a:extLst>
          </p:cNvPr>
          <p:cNvSpPr txBox="1"/>
          <p:nvPr/>
        </p:nvSpPr>
        <p:spPr>
          <a:xfrm>
            <a:off x="737973" y="7679947"/>
            <a:ext cx="3167264" cy="200055"/>
          </a:xfrm>
          <a:prstGeom prst="rect">
            <a:avLst/>
          </a:prstGeom>
          <a:noFill/>
        </p:spPr>
        <p:txBody>
          <a:bodyPr wrap="square" rtlCol="0">
            <a:spAutoFit/>
          </a:bodyPr>
          <a:lstStyle/>
          <a:p>
            <a:r>
              <a:rPr lang="en-US" sz="700" b="1" dirty="0"/>
              <a:t>!!Note the orientation of the battery holder!!</a:t>
            </a:r>
            <a:endParaRPr lang="en-CA" sz="700" b="1" dirty="0"/>
          </a:p>
        </p:txBody>
      </p:sp>
      <p:sp>
        <p:nvSpPr>
          <p:cNvPr id="134" name="TextBox 133">
            <a:extLst>
              <a:ext uri="{FF2B5EF4-FFF2-40B4-BE49-F238E27FC236}">
                <a16:creationId xmlns:a16="http://schemas.microsoft.com/office/drawing/2014/main" id="{FA9AC1D8-CB37-043E-AA4E-6A0E40DB7DB0}"/>
              </a:ext>
            </a:extLst>
          </p:cNvPr>
          <p:cNvSpPr txBox="1"/>
          <p:nvPr/>
        </p:nvSpPr>
        <p:spPr>
          <a:xfrm>
            <a:off x="3418099" y="5142482"/>
            <a:ext cx="3361548" cy="200055"/>
          </a:xfrm>
          <a:prstGeom prst="rect">
            <a:avLst/>
          </a:prstGeom>
          <a:noFill/>
        </p:spPr>
        <p:txBody>
          <a:bodyPr wrap="square" rtlCol="0">
            <a:spAutoFit/>
          </a:bodyPr>
          <a:lstStyle/>
          <a:p>
            <a:r>
              <a:rPr lang="en-US" sz="700" b="1" dirty="0"/>
              <a:t>2. </a:t>
            </a:r>
            <a:r>
              <a:rPr lang="en-US" sz="700" dirty="0"/>
              <a:t>Place and solder the resistors as shown. Make sure to trim the leads after soldering!</a:t>
            </a:r>
            <a:endParaRPr lang="en-CA" sz="700" dirty="0"/>
          </a:p>
        </p:txBody>
      </p:sp>
      <p:sp>
        <p:nvSpPr>
          <p:cNvPr id="135" name="TextBox 134">
            <a:extLst>
              <a:ext uri="{FF2B5EF4-FFF2-40B4-BE49-F238E27FC236}">
                <a16:creationId xmlns:a16="http://schemas.microsoft.com/office/drawing/2014/main" id="{9984D54A-6B9B-401A-A8D8-1BFC17F6BFB1}"/>
              </a:ext>
            </a:extLst>
          </p:cNvPr>
          <p:cNvSpPr txBox="1"/>
          <p:nvPr/>
        </p:nvSpPr>
        <p:spPr>
          <a:xfrm>
            <a:off x="3418099" y="7688531"/>
            <a:ext cx="3167264" cy="415498"/>
          </a:xfrm>
          <a:prstGeom prst="rect">
            <a:avLst/>
          </a:prstGeom>
          <a:noFill/>
        </p:spPr>
        <p:txBody>
          <a:bodyPr wrap="square" rtlCol="0">
            <a:spAutoFit/>
          </a:bodyPr>
          <a:lstStyle/>
          <a:p>
            <a:r>
              <a:rPr lang="en-US" sz="700" b="1" dirty="0"/>
              <a:t>4. </a:t>
            </a:r>
            <a:r>
              <a:rPr lang="en-US" sz="700" dirty="0"/>
              <a:t>Place and solder the first LED against the spacer as shown. Align the line on the PCB and the flat part of the LED for correct polarity. Try to center the LED and trim excess wire when done.</a:t>
            </a:r>
            <a:endParaRPr lang="en-CA" sz="700" dirty="0"/>
          </a:p>
        </p:txBody>
      </p:sp>
      <p:cxnSp>
        <p:nvCxnSpPr>
          <p:cNvPr id="136" name="Straight Connector 135">
            <a:extLst>
              <a:ext uri="{FF2B5EF4-FFF2-40B4-BE49-F238E27FC236}">
                <a16:creationId xmlns:a16="http://schemas.microsoft.com/office/drawing/2014/main" id="{21BBA1FE-33CE-D270-6A45-7C61FF3890A0}"/>
              </a:ext>
            </a:extLst>
          </p:cNvPr>
          <p:cNvCxnSpPr>
            <a:cxnSpLocks/>
          </p:cNvCxnSpPr>
          <p:nvPr/>
        </p:nvCxnSpPr>
        <p:spPr>
          <a:xfrm>
            <a:off x="598302" y="5340517"/>
            <a:ext cx="22791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1B9B93F-B596-18DA-33AD-812C26E8604E}"/>
              </a:ext>
            </a:extLst>
          </p:cNvPr>
          <p:cNvCxnSpPr>
            <a:cxnSpLocks/>
          </p:cNvCxnSpPr>
          <p:nvPr/>
        </p:nvCxnSpPr>
        <p:spPr>
          <a:xfrm>
            <a:off x="582557" y="7229043"/>
            <a:ext cx="22791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5ACAB3F6-33DB-4855-5372-EFAA08DC4C76}"/>
              </a:ext>
            </a:extLst>
          </p:cNvPr>
          <p:cNvSpPr txBox="1"/>
          <p:nvPr/>
        </p:nvSpPr>
        <p:spPr>
          <a:xfrm>
            <a:off x="3407433" y="6366307"/>
            <a:ext cx="3167264" cy="307777"/>
          </a:xfrm>
          <a:prstGeom prst="rect">
            <a:avLst/>
          </a:prstGeom>
          <a:noFill/>
        </p:spPr>
        <p:txBody>
          <a:bodyPr wrap="square" rtlCol="0">
            <a:spAutoFit/>
          </a:bodyPr>
          <a:lstStyle/>
          <a:p>
            <a:r>
              <a:rPr lang="en-US" sz="700" b="1" dirty="0"/>
              <a:t>3. </a:t>
            </a:r>
            <a:r>
              <a:rPr lang="en-US" sz="700" dirty="0"/>
              <a:t>Locate the LED spacer in the bag or still attached to the inside of the Flex E Rex head half and insert into the PCB eye hole as shown.</a:t>
            </a:r>
            <a:endParaRPr lang="en-CA" sz="700" dirty="0"/>
          </a:p>
        </p:txBody>
      </p:sp>
      <p:cxnSp>
        <p:nvCxnSpPr>
          <p:cNvPr id="139" name="Straight Arrow Connector 138">
            <a:extLst>
              <a:ext uri="{FF2B5EF4-FFF2-40B4-BE49-F238E27FC236}">
                <a16:creationId xmlns:a16="http://schemas.microsoft.com/office/drawing/2014/main" id="{C4DCD12C-4130-5549-D91D-4BB8A408320B}"/>
              </a:ext>
            </a:extLst>
          </p:cNvPr>
          <p:cNvCxnSpPr>
            <a:cxnSpLocks/>
          </p:cNvCxnSpPr>
          <p:nvPr/>
        </p:nvCxnSpPr>
        <p:spPr>
          <a:xfrm>
            <a:off x="1574757" y="8196416"/>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4636FA1-6D31-6ADC-5560-D22637BA8B39}"/>
              </a:ext>
            </a:extLst>
          </p:cNvPr>
          <p:cNvCxnSpPr>
            <a:cxnSpLocks/>
          </p:cNvCxnSpPr>
          <p:nvPr/>
        </p:nvCxnSpPr>
        <p:spPr>
          <a:xfrm>
            <a:off x="4537003" y="7224571"/>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0F71E081-1B07-FFC5-CDD4-B53F76354326}"/>
              </a:ext>
            </a:extLst>
          </p:cNvPr>
          <p:cNvCxnSpPr>
            <a:cxnSpLocks/>
          </p:cNvCxnSpPr>
          <p:nvPr/>
        </p:nvCxnSpPr>
        <p:spPr>
          <a:xfrm>
            <a:off x="5267302" y="7215928"/>
            <a:ext cx="1816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33373D8D-9CA1-DCBB-6AA1-D1D97E8FDB02}"/>
              </a:ext>
            </a:extLst>
          </p:cNvPr>
          <p:cNvSpPr/>
          <p:nvPr/>
        </p:nvSpPr>
        <p:spPr>
          <a:xfrm>
            <a:off x="4867078" y="5854261"/>
            <a:ext cx="427565" cy="421915"/>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3" name="Oval 142">
            <a:extLst>
              <a:ext uri="{FF2B5EF4-FFF2-40B4-BE49-F238E27FC236}">
                <a16:creationId xmlns:a16="http://schemas.microsoft.com/office/drawing/2014/main" id="{78E4AF75-08DE-D37E-A92B-3B61EE9A1371}"/>
              </a:ext>
            </a:extLst>
          </p:cNvPr>
          <p:cNvSpPr/>
          <p:nvPr/>
        </p:nvSpPr>
        <p:spPr>
          <a:xfrm>
            <a:off x="6042629" y="6766641"/>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4" name="Oval 143">
            <a:extLst>
              <a:ext uri="{FF2B5EF4-FFF2-40B4-BE49-F238E27FC236}">
                <a16:creationId xmlns:a16="http://schemas.microsoft.com/office/drawing/2014/main" id="{B543E243-1259-438F-B4DE-6F72D5C060EF}"/>
              </a:ext>
            </a:extLst>
          </p:cNvPr>
          <p:cNvSpPr/>
          <p:nvPr/>
        </p:nvSpPr>
        <p:spPr>
          <a:xfrm>
            <a:off x="1779840" y="7932406"/>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5" name="Oval 144">
            <a:extLst>
              <a:ext uri="{FF2B5EF4-FFF2-40B4-BE49-F238E27FC236}">
                <a16:creationId xmlns:a16="http://schemas.microsoft.com/office/drawing/2014/main" id="{37BB67CC-9313-8938-CD79-B404088F2F5B}"/>
              </a:ext>
            </a:extLst>
          </p:cNvPr>
          <p:cNvSpPr/>
          <p:nvPr/>
        </p:nvSpPr>
        <p:spPr>
          <a:xfrm>
            <a:off x="2574510" y="7756134"/>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6" name="Oval 145">
            <a:extLst>
              <a:ext uri="{FF2B5EF4-FFF2-40B4-BE49-F238E27FC236}">
                <a16:creationId xmlns:a16="http://schemas.microsoft.com/office/drawing/2014/main" id="{788A5428-F823-05B1-AC44-1EBE1F7EB982}"/>
              </a:ext>
            </a:extLst>
          </p:cNvPr>
          <p:cNvSpPr/>
          <p:nvPr/>
        </p:nvSpPr>
        <p:spPr>
          <a:xfrm>
            <a:off x="2591943" y="8287421"/>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7" name="Oval 146">
            <a:extLst>
              <a:ext uri="{FF2B5EF4-FFF2-40B4-BE49-F238E27FC236}">
                <a16:creationId xmlns:a16="http://schemas.microsoft.com/office/drawing/2014/main" id="{4EFB8B4D-7F0F-8C4D-AF6D-0F4F1A33080D}"/>
              </a:ext>
            </a:extLst>
          </p:cNvPr>
          <p:cNvSpPr/>
          <p:nvPr/>
        </p:nvSpPr>
        <p:spPr>
          <a:xfrm>
            <a:off x="3949303" y="7014522"/>
            <a:ext cx="389265" cy="364606"/>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sp>
        <p:nvSpPr>
          <p:cNvPr id="148" name="Oval 147">
            <a:extLst>
              <a:ext uri="{FF2B5EF4-FFF2-40B4-BE49-F238E27FC236}">
                <a16:creationId xmlns:a16="http://schemas.microsoft.com/office/drawing/2014/main" id="{0224845E-D59F-B9F7-2A22-84621FBDBA34}"/>
              </a:ext>
            </a:extLst>
          </p:cNvPr>
          <p:cNvSpPr/>
          <p:nvPr/>
        </p:nvSpPr>
        <p:spPr>
          <a:xfrm>
            <a:off x="4479929" y="8024948"/>
            <a:ext cx="610881" cy="579497"/>
          </a:xfrm>
          <a:prstGeom prst="ellipse">
            <a:avLst/>
          </a:prstGeom>
          <a:no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lumMod val="75000"/>
                  </a:schemeClr>
                </a:solidFill>
              </a:ln>
              <a:noFill/>
            </a:endParaRPr>
          </a:p>
        </p:txBody>
      </p:sp>
      <p:pic>
        <p:nvPicPr>
          <p:cNvPr id="149" name="Picture 148" descr="A red and grey light emitting diode&#10;&#10;Description automatically generated">
            <a:extLst>
              <a:ext uri="{FF2B5EF4-FFF2-40B4-BE49-F238E27FC236}">
                <a16:creationId xmlns:a16="http://schemas.microsoft.com/office/drawing/2014/main" id="{3CE2565D-8CF2-915F-5C06-6C1CE6677155}"/>
              </a:ext>
            </a:extLst>
          </p:cNvPr>
          <p:cNvPicPr>
            <a:picLocks noChangeAspect="1"/>
          </p:cNvPicPr>
          <p:nvPr/>
        </p:nvPicPr>
        <p:blipFill rotWithShape="1">
          <a:blip r:embed="rId13">
            <a:extLst>
              <a:ext uri="{28A0092B-C50C-407E-A947-70E740481C1C}">
                <a14:useLocalDpi xmlns:a14="http://schemas.microsoft.com/office/drawing/2010/main" val="0"/>
              </a:ext>
            </a:extLst>
          </a:blip>
          <a:srcRect t="27644" b="22702"/>
          <a:stretch/>
        </p:blipFill>
        <p:spPr>
          <a:xfrm>
            <a:off x="5740931" y="8250173"/>
            <a:ext cx="792718" cy="891039"/>
          </a:xfrm>
          <a:prstGeom prst="rect">
            <a:avLst/>
          </a:prstGeom>
        </p:spPr>
      </p:pic>
      <p:pic>
        <p:nvPicPr>
          <p:cNvPr id="150" name="Picture 149" descr="A red and grey light emitting diode&#10;&#10;Description automatically generated">
            <a:extLst>
              <a:ext uri="{FF2B5EF4-FFF2-40B4-BE49-F238E27FC236}">
                <a16:creationId xmlns:a16="http://schemas.microsoft.com/office/drawing/2014/main" id="{FECB1D64-6364-FED4-C5E4-D59EA6FD8A54}"/>
              </a:ext>
            </a:extLst>
          </p:cNvPr>
          <p:cNvPicPr>
            <a:picLocks noChangeAspect="1"/>
          </p:cNvPicPr>
          <p:nvPr/>
        </p:nvPicPr>
        <p:blipFill rotWithShape="1">
          <a:blip r:embed="rId13">
            <a:extLst>
              <a:ext uri="{28A0092B-C50C-407E-A947-70E740481C1C}">
                <a14:useLocalDpi xmlns:a14="http://schemas.microsoft.com/office/drawing/2010/main" val="0"/>
              </a:ext>
            </a:extLst>
          </a:blip>
          <a:srcRect b="76610"/>
          <a:stretch/>
        </p:blipFill>
        <p:spPr>
          <a:xfrm>
            <a:off x="5807371" y="7949463"/>
            <a:ext cx="619493" cy="328021"/>
          </a:xfrm>
          <a:prstGeom prst="rect">
            <a:avLst/>
          </a:prstGeom>
        </p:spPr>
      </p:pic>
      <p:pic>
        <p:nvPicPr>
          <p:cNvPr id="151" name="Picture 150" descr="A diagram of a solder&#10;&#10;Description automatically generated">
            <a:extLst>
              <a:ext uri="{FF2B5EF4-FFF2-40B4-BE49-F238E27FC236}">
                <a16:creationId xmlns:a16="http://schemas.microsoft.com/office/drawing/2014/main" id="{BEEF9CB7-5BAB-C8D6-B9EA-A38605670792}"/>
              </a:ext>
            </a:extLst>
          </p:cNvPr>
          <p:cNvPicPr>
            <a:picLocks noChangeAspect="1"/>
          </p:cNvPicPr>
          <p:nvPr/>
        </p:nvPicPr>
        <p:blipFill rotWithShape="1">
          <a:blip r:embed="rId14">
            <a:extLst>
              <a:ext uri="{28A0092B-C50C-407E-A947-70E740481C1C}">
                <a14:useLocalDpi xmlns:a14="http://schemas.microsoft.com/office/drawing/2010/main" val="0"/>
              </a:ext>
            </a:extLst>
          </a:blip>
          <a:srcRect r="35257"/>
          <a:stretch/>
        </p:blipFill>
        <p:spPr>
          <a:xfrm>
            <a:off x="1051927" y="8568767"/>
            <a:ext cx="1210106" cy="528022"/>
          </a:xfrm>
          <a:prstGeom prst="rect">
            <a:avLst/>
          </a:prstGeom>
        </p:spPr>
      </p:pic>
      <p:pic>
        <p:nvPicPr>
          <p:cNvPr id="152" name="Picture 151" descr="A red object in the sky&#10;&#10;Description automatically generated">
            <a:extLst>
              <a:ext uri="{FF2B5EF4-FFF2-40B4-BE49-F238E27FC236}">
                <a16:creationId xmlns:a16="http://schemas.microsoft.com/office/drawing/2014/main" id="{ABCE7CF1-F6B5-72D1-9354-30F932D03683}"/>
              </a:ext>
            </a:extLst>
          </p:cNvPr>
          <p:cNvPicPr>
            <a:picLocks noChangeAspect="1"/>
          </p:cNvPicPr>
          <p:nvPr/>
        </p:nvPicPr>
        <p:blipFill rotWithShape="1">
          <a:blip r:embed="rId15">
            <a:extLst>
              <a:ext uri="{28A0092B-C50C-407E-A947-70E740481C1C}">
                <a14:useLocalDpi xmlns:a14="http://schemas.microsoft.com/office/drawing/2010/main" val="0"/>
              </a:ext>
            </a:extLst>
          </a:blip>
          <a:srcRect l="35233" t="44776" r="38668" b="40855"/>
          <a:stretch/>
        </p:blipFill>
        <p:spPr>
          <a:xfrm>
            <a:off x="4580863" y="6869407"/>
            <a:ext cx="748692" cy="732084"/>
          </a:xfrm>
          <a:prstGeom prst="rect">
            <a:avLst/>
          </a:prstGeom>
        </p:spPr>
      </p:pic>
    </p:spTree>
    <p:extLst>
      <p:ext uri="{BB962C8B-B14F-4D97-AF65-F5344CB8AC3E}">
        <p14:creationId xmlns:p14="http://schemas.microsoft.com/office/powerpoint/2010/main" val="33841194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17252</TotalTime>
  <Words>726</Words>
  <Application>Microsoft Office PowerPoint</Application>
  <PresentationFormat>Letter Paper (8.5x11 in)</PresentationFormat>
  <Paragraphs>46</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 evans</dc:creator>
  <cp:lastModifiedBy>lee evans</cp:lastModifiedBy>
  <cp:revision>36</cp:revision>
  <dcterms:created xsi:type="dcterms:W3CDTF">2023-12-12T23:48:38Z</dcterms:created>
  <dcterms:modified xsi:type="dcterms:W3CDTF">2024-01-22T17:57:16Z</dcterms:modified>
</cp:coreProperties>
</file>